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E53C06-683A-4CA3-95E1-08FE947C5F25}" v="1" dt="2026-09-10T13:56:57.835"/>
    <p1510:client id="{F08A12AB-A905-4F04-8635-783B74D07BEB}" v="1" dt="2026-09-10T10:42:42.456"/>
    <p1510:client id="{F3E71E68-7E07-7D70-088E-6942694939D9}" v="11" dt="2026-09-10T13:56:04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Rouine" userId="S::erouine@tcd.ie::69e43832-535b-4264-9c73-440829c52522" providerId="AD" clId="Web-{F3E71E68-7E07-7D70-088E-6942694939D9}"/>
    <pc:docChg chg="delSld">
      <pc:chgData name="Eimear Rouine" userId="S::erouine@tcd.ie::69e43832-535b-4264-9c73-440829c52522" providerId="AD" clId="Web-{F3E71E68-7E07-7D70-088E-6942694939D9}" dt="2026-09-10T13:56:04.184" v="10"/>
      <pc:docMkLst>
        <pc:docMk/>
      </pc:docMkLst>
      <pc:sldChg chg="del">
        <pc:chgData name="Eimear Rouine" userId="S::erouine@tcd.ie::69e43832-535b-4264-9c73-440829c52522" providerId="AD" clId="Web-{F3E71E68-7E07-7D70-088E-6942694939D9}" dt="2026-09-10T13:56:04.184" v="10"/>
        <pc:sldMkLst>
          <pc:docMk/>
          <pc:sldMk cId="0" sldId="256"/>
        </pc:sldMkLst>
      </pc:sldChg>
      <pc:sldChg chg="del">
        <pc:chgData name="Eimear Rouine" userId="S::erouine@tcd.ie::69e43832-535b-4264-9c73-440829c52522" providerId="AD" clId="Web-{F3E71E68-7E07-7D70-088E-6942694939D9}" dt="2026-09-10T13:56:04.184" v="9"/>
        <pc:sldMkLst>
          <pc:docMk/>
          <pc:sldMk cId="0" sldId="257"/>
        </pc:sldMkLst>
      </pc:sldChg>
      <pc:sldChg chg="del">
        <pc:chgData name="Eimear Rouine" userId="S::erouine@tcd.ie::69e43832-535b-4264-9c73-440829c52522" providerId="AD" clId="Web-{F3E71E68-7E07-7D70-088E-6942694939D9}" dt="2026-09-10T13:56:04.184" v="8"/>
        <pc:sldMkLst>
          <pc:docMk/>
          <pc:sldMk cId="0" sldId="258"/>
        </pc:sldMkLst>
      </pc:sldChg>
      <pc:sldChg chg="del">
        <pc:chgData name="Eimear Rouine" userId="S::erouine@tcd.ie::69e43832-535b-4264-9c73-440829c52522" providerId="AD" clId="Web-{F3E71E68-7E07-7D70-088E-6942694939D9}" dt="2026-09-10T13:56:04.184" v="7"/>
        <pc:sldMkLst>
          <pc:docMk/>
          <pc:sldMk cId="0" sldId="259"/>
        </pc:sldMkLst>
      </pc:sldChg>
      <pc:sldChg chg="del">
        <pc:chgData name="Eimear Rouine" userId="S::erouine@tcd.ie::69e43832-535b-4264-9c73-440829c52522" providerId="AD" clId="Web-{F3E71E68-7E07-7D70-088E-6942694939D9}" dt="2026-09-10T13:56:04.168" v="6"/>
        <pc:sldMkLst>
          <pc:docMk/>
          <pc:sldMk cId="0" sldId="260"/>
        </pc:sldMkLst>
      </pc:sldChg>
      <pc:sldChg chg="del">
        <pc:chgData name="Eimear Rouine" userId="S::erouine@tcd.ie::69e43832-535b-4264-9c73-440829c52522" providerId="AD" clId="Web-{F3E71E68-7E07-7D70-088E-6942694939D9}" dt="2026-09-10T13:56:04.168" v="5"/>
        <pc:sldMkLst>
          <pc:docMk/>
          <pc:sldMk cId="0" sldId="261"/>
        </pc:sldMkLst>
      </pc:sldChg>
      <pc:sldChg chg="del">
        <pc:chgData name="Eimear Rouine" userId="S::erouine@tcd.ie::69e43832-535b-4264-9c73-440829c52522" providerId="AD" clId="Web-{F3E71E68-7E07-7D70-088E-6942694939D9}" dt="2026-09-10T13:56:04.153" v="4"/>
        <pc:sldMkLst>
          <pc:docMk/>
          <pc:sldMk cId="0" sldId="262"/>
        </pc:sldMkLst>
      </pc:sldChg>
      <pc:sldChg chg="del">
        <pc:chgData name="Eimear Rouine" userId="S::erouine@tcd.ie::69e43832-535b-4264-9c73-440829c52522" providerId="AD" clId="Web-{F3E71E68-7E07-7D70-088E-6942694939D9}" dt="2026-09-10T13:56:04.137" v="3"/>
        <pc:sldMkLst>
          <pc:docMk/>
          <pc:sldMk cId="0" sldId="263"/>
        </pc:sldMkLst>
      </pc:sldChg>
      <pc:sldChg chg="del">
        <pc:chgData name="Eimear Rouine" userId="S::erouine@tcd.ie::69e43832-535b-4264-9c73-440829c52522" providerId="AD" clId="Web-{F3E71E68-7E07-7D70-088E-6942694939D9}" dt="2026-09-10T13:56:04.121" v="2"/>
        <pc:sldMkLst>
          <pc:docMk/>
          <pc:sldMk cId="0" sldId="264"/>
        </pc:sldMkLst>
      </pc:sldChg>
      <pc:sldChg chg="del">
        <pc:chgData name="Eimear Rouine" userId="S::erouine@tcd.ie::69e43832-535b-4264-9c73-440829c52522" providerId="AD" clId="Web-{F3E71E68-7E07-7D70-088E-6942694939D9}" dt="2026-09-10T13:56:04.121" v="1"/>
        <pc:sldMkLst>
          <pc:docMk/>
          <pc:sldMk cId="0" sldId="265"/>
        </pc:sldMkLst>
      </pc:sldChg>
      <pc:sldChg chg="del">
        <pc:chgData name="Eimear Rouine" userId="S::erouine@tcd.ie::69e43832-535b-4264-9c73-440829c52522" providerId="AD" clId="Web-{F3E71E68-7E07-7D70-088E-6942694939D9}" dt="2026-09-10T13:56:04.106" v="0"/>
        <pc:sldMkLst>
          <pc:docMk/>
          <pc:sldMk cId="0" sldId="266"/>
        </pc:sldMkLst>
      </pc:sldChg>
    </pc:docChg>
  </pc:docChgLst>
  <pc:docChgLst>
    <pc:chgData name="Eimear Rouine" userId="69e43832-535b-4264-9c73-440829c52522" providerId="ADAL" clId="{4A7EA483-831E-4F91-8704-48BB5A8E11CB}"/>
    <pc:docChg chg="addSld modSld">
      <pc:chgData name="Eimear Rouine" userId="69e43832-535b-4264-9c73-440829c52522" providerId="ADAL" clId="{4A7EA483-831E-4F91-8704-48BB5A8E11CB}" dt="2026-09-10T13:56:57.827" v="0"/>
      <pc:docMkLst>
        <pc:docMk/>
      </pc:docMkLst>
      <pc:sldChg chg="add">
        <pc:chgData name="Eimear Rouine" userId="69e43832-535b-4264-9c73-440829c52522" providerId="ADAL" clId="{4A7EA483-831E-4F91-8704-48BB5A8E11CB}" dt="2026-09-10T13:56:57.827" v="0"/>
        <pc:sldMkLst>
          <pc:docMk/>
          <pc:sldMk cId="3290747537" sldId="256"/>
        </pc:sldMkLst>
      </pc:sldChg>
      <pc:sldChg chg="add">
        <pc:chgData name="Eimear Rouine" userId="69e43832-535b-4264-9c73-440829c52522" providerId="ADAL" clId="{4A7EA483-831E-4F91-8704-48BB5A8E11CB}" dt="2026-09-10T13:56:57.827" v="0"/>
        <pc:sldMkLst>
          <pc:docMk/>
          <pc:sldMk cId="1446482636" sldId="257"/>
        </pc:sldMkLst>
      </pc:sldChg>
      <pc:sldChg chg="add">
        <pc:chgData name="Eimear Rouine" userId="69e43832-535b-4264-9c73-440829c52522" providerId="ADAL" clId="{4A7EA483-831E-4F91-8704-48BB5A8E11CB}" dt="2026-09-10T13:56:57.827" v="0"/>
        <pc:sldMkLst>
          <pc:docMk/>
          <pc:sldMk cId="562399619" sldId="258"/>
        </pc:sldMkLst>
      </pc:sldChg>
      <pc:sldChg chg="add">
        <pc:chgData name="Eimear Rouine" userId="69e43832-535b-4264-9c73-440829c52522" providerId="ADAL" clId="{4A7EA483-831E-4F91-8704-48BB5A8E11CB}" dt="2026-09-10T13:56:57.827" v="0"/>
        <pc:sldMkLst>
          <pc:docMk/>
          <pc:sldMk cId="1584113472" sldId="259"/>
        </pc:sldMkLst>
      </pc:sldChg>
      <pc:sldChg chg="add">
        <pc:chgData name="Eimear Rouine" userId="69e43832-535b-4264-9c73-440829c52522" providerId="ADAL" clId="{4A7EA483-831E-4F91-8704-48BB5A8E11CB}" dt="2026-09-10T13:56:57.827" v="0"/>
        <pc:sldMkLst>
          <pc:docMk/>
          <pc:sldMk cId="78138534" sldId="260"/>
        </pc:sldMkLst>
      </pc:sldChg>
      <pc:sldChg chg="add">
        <pc:chgData name="Eimear Rouine" userId="69e43832-535b-4264-9c73-440829c52522" providerId="ADAL" clId="{4A7EA483-831E-4F91-8704-48BB5A8E11CB}" dt="2026-09-10T13:56:57.827" v="0"/>
        <pc:sldMkLst>
          <pc:docMk/>
          <pc:sldMk cId="3354762289" sldId="261"/>
        </pc:sldMkLst>
      </pc:sldChg>
      <pc:sldChg chg="add">
        <pc:chgData name="Eimear Rouine" userId="69e43832-535b-4264-9c73-440829c52522" providerId="ADAL" clId="{4A7EA483-831E-4F91-8704-48BB5A8E11CB}" dt="2026-09-10T13:56:57.827" v="0"/>
        <pc:sldMkLst>
          <pc:docMk/>
          <pc:sldMk cId="1015126931" sldId="262"/>
        </pc:sldMkLst>
      </pc:sldChg>
      <pc:sldChg chg="add">
        <pc:chgData name="Eimear Rouine" userId="69e43832-535b-4264-9c73-440829c52522" providerId="ADAL" clId="{4A7EA483-831E-4F91-8704-48BB5A8E11CB}" dt="2026-09-10T13:56:57.827" v="0"/>
        <pc:sldMkLst>
          <pc:docMk/>
          <pc:sldMk cId="1134051461" sldId="263"/>
        </pc:sldMkLst>
      </pc:sldChg>
      <pc:sldChg chg="add">
        <pc:chgData name="Eimear Rouine" userId="69e43832-535b-4264-9c73-440829c52522" providerId="ADAL" clId="{4A7EA483-831E-4F91-8704-48BB5A8E11CB}" dt="2026-09-10T13:56:57.827" v="0"/>
        <pc:sldMkLst>
          <pc:docMk/>
          <pc:sldMk cId="519733371" sldId="264"/>
        </pc:sldMkLst>
      </pc:sldChg>
      <pc:sldChg chg="add">
        <pc:chgData name="Eimear Rouine" userId="69e43832-535b-4264-9c73-440829c52522" providerId="ADAL" clId="{4A7EA483-831E-4F91-8704-48BB5A8E11CB}" dt="2026-09-10T13:56:57.827" v="0"/>
        <pc:sldMkLst>
          <pc:docMk/>
          <pc:sldMk cId="3721356280" sldId="265"/>
        </pc:sldMkLst>
      </pc:sldChg>
      <pc:sldChg chg="add">
        <pc:chgData name="Eimear Rouine" userId="69e43832-535b-4264-9c73-440829c52522" providerId="ADAL" clId="{4A7EA483-831E-4F91-8704-48BB5A8E11CB}" dt="2026-09-10T13:56:57.827" v="0"/>
        <pc:sldMkLst>
          <pc:docMk/>
          <pc:sldMk cId="3649490022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0FA7E-7A42-489E-8C6D-D632E25AD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1F8B8-2456-4BCE-8D90-7647BFBD3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4B266-DC95-419C-AC1C-D2561534C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E8497-3E18-48F7-A606-B6FDCE866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F55FE-8DAE-4FD4-A47D-B1E3B4CEB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1350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3CF18-EEF7-42C7-B76F-D016FD5C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12F0F-712B-46B1-B41A-A2D1300D5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3839C-C73E-4ED0-B8C3-3DC69D3A9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F66E4-9E0A-426D-BE6D-95B9CF30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47D65-E9B7-4811-BC46-17F477381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5193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E8720-8F66-4F46-A604-3E5511201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2D0BA5-F953-45EE-B15A-6E384D350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C97FE-AF2F-46EB-9B85-6074C6A7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41189-2AE3-44A0-A4E7-A3FA4046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EF900-13C8-4F49-9A01-DFB80D67D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83548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29103-2835-48F3-8023-59384BE2A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FA98E-E307-46C4-A3E3-352C45807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A1FFE2-0FD4-44D0-B086-A5D83D0486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D18F03-2057-4CBD-AC3C-9B4910450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B86CE-2CEA-4079-B81C-36CDD041B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E0A62-EFF7-4ABC-8756-4E0953AA0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34711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20711-1080-4AFA-B806-00416F54B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02C48-FD43-4431-A1C0-0BCD91B4B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A5F420-4A26-44C8-B60E-F5A61057B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65BA40-9AC9-498B-A81E-4704DD7F06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022CA4-BCAA-4134-A1E7-9548EAB226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C55956-4746-4C81-A7C2-5A8E08544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16AD96-34C1-4B25-A5C5-606585521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766BF4-AF10-4F2A-9CD4-CCD653A2B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1849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B20BD-A7DB-430F-90D4-CF6CB92AC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AAC26D-D143-4971-8988-6D8AB933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B1ECE6-44E0-411D-A35A-005267FE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5292B6-B9F7-42F0-8ECB-080E73B83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703043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D20173-0C25-44A1-B1FB-5FE80BFC3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550735-AB16-4E07-B154-6DA3B3711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F04CE6-5D44-48F1-B2DE-706E202F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28224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FD7EA-4EB4-4751-98D5-66C6A3135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A04DE-34CD-477A-BBA6-8DB04544D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39AE8-5D42-4013-B267-A44F144CA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A17658-AE9E-4D82-BEAE-FF840D375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2558A-C719-4F3F-AC0D-AC6C6CDB3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46173-D9EC-453D-915A-EE38EEAB6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45840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D0EF5-1A13-4AAA-B94D-78A3F1D39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4CF900-E258-4774-8A8E-599A20D2C0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01448-487B-4C0A-9ADA-7D760AB02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A81308-8AF6-4A38-8DFB-89887418A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F7A79-629C-44AD-B1D7-7D69B33B8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E99651-C3CF-44FE-A32E-2D3F80E8D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3513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C421C-13CB-4BC9-842C-409E970CC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0E2424-72F9-498B-BE2E-F3231C04A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FA4AE-0E6B-47C2-8348-BF38865A8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D753E-C11D-430F-8315-80A0C160B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EC8E3-66A3-42AE-87DA-A1FB9EDA8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496608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F8F3B6-0A61-4293-84C3-7859062D54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24702-9EB2-49D0-8207-5FF61D3489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09431-B5BB-4156-97ED-E7DC81DF7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1B9F1-87AF-487B-8A51-3E19DA66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4E0-CDE6-4545-A93F-B3333EA23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4544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8E9893-7E6B-43F2-AD3E-AD776F395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03851-F609-4C56-AEB2-D28CE4685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B8F5B-DFEA-4E49-8D16-4F6BF97A9D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C0525-5960-45C4-998D-2153BCE71907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D2799-4A88-4E09-B38C-7D279ABDB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65EBD-0771-46E7-BE0A-23758DA5B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FCD4A-1190-4D0C-9FBE-137A03CB8A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113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ubdoc.i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pcard.ie/en/NavigationPages/CardPurchase.aspx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rwind.it/new/en/windsurfing/spots/spots-reviews/265-world-other-countries/1334-windsurfing,-travel-ideas-ireland,-west-coast-tour.html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creativecommons.org/licenses/by-nc-sa/3.0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004BFE-8AB2-47AB-91FB-EC021704B7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5507" y="960120"/>
            <a:ext cx="5601021" cy="5349240"/>
          </a:xfrm>
        </p:spPr>
        <p:txBody>
          <a:bodyPr anchor="b">
            <a:normAutofit/>
          </a:bodyPr>
          <a:lstStyle/>
          <a:p>
            <a:pPr algn="l"/>
            <a:r>
              <a:rPr lang="en-IE" sz="8100" b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Living in Dublin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35507" y="6613901"/>
            <a:ext cx="5212080" cy="27432"/>
          </a:xfrm>
          <a:custGeom>
            <a:avLst/>
            <a:gdLst>
              <a:gd name="csX0" fmla="*/ 0 w 5212080"/>
              <a:gd name="csY0" fmla="*/ 0 h 27432"/>
              <a:gd name="csX1" fmla="*/ 599389 w 5212080"/>
              <a:gd name="csY1" fmla="*/ 0 h 27432"/>
              <a:gd name="csX2" fmla="*/ 1198778 w 5212080"/>
              <a:gd name="csY2" fmla="*/ 0 h 27432"/>
              <a:gd name="csX3" fmla="*/ 1954530 w 5212080"/>
              <a:gd name="csY3" fmla="*/ 0 h 27432"/>
              <a:gd name="csX4" fmla="*/ 2501798 w 5212080"/>
              <a:gd name="csY4" fmla="*/ 0 h 27432"/>
              <a:gd name="csX5" fmla="*/ 3049067 w 5212080"/>
              <a:gd name="csY5" fmla="*/ 0 h 27432"/>
              <a:gd name="csX6" fmla="*/ 3700577 w 5212080"/>
              <a:gd name="csY6" fmla="*/ 0 h 27432"/>
              <a:gd name="csX7" fmla="*/ 4247845 w 5212080"/>
              <a:gd name="csY7" fmla="*/ 0 h 27432"/>
              <a:gd name="csX8" fmla="*/ 5212080 w 5212080"/>
              <a:gd name="csY8" fmla="*/ 0 h 27432"/>
              <a:gd name="csX9" fmla="*/ 5212080 w 5212080"/>
              <a:gd name="csY9" fmla="*/ 27432 h 27432"/>
              <a:gd name="csX10" fmla="*/ 4664812 w 5212080"/>
              <a:gd name="csY10" fmla="*/ 27432 h 27432"/>
              <a:gd name="csX11" fmla="*/ 4117543 w 5212080"/>
              <a:gd name="csY11" fmla="*/ 27432 h 27432"/>
              <a:gd name="csX12" fmla="*/ 3466033 w 5212080"/>
              <a:gd name="csY12" fmla="*/ 27432 h 27432"/>
              <a:gd name="csX13" fmla="*/ 2918765 w 5212080"/>
              <a:gd name="csY13" fmla="*/ 27432 h 27432"/>
              <a:gd name="csX14" fmla="*/ 2423617 w 5212080"/>
              <a:gd name="csY14" fmla="*/ 27432 h 27432"/>
              <a:gd name="csX15" fmla="*/ 1772107 w 5212080"/>
              <a:gd name="csY15" fmla="*/ 27432 h 27432"/>
              <a:gd name="csX16" fmla="*/ 1120597 w 5212080"/>
              <a:gd name="csY16" fmla="*/ 27432 h 27432"/>
              <a:gd name="csX17" fmla="*/ 0 w 5212080"/>
              <a:gd name="csY17" fmla="*/ 27432 h 27432"/>
              <a:gd name="csX18" fmla="*/ 0 w 5212080"/>
              <a:gd name="csY18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212080" h="27432" fill="none" extrusionOk="0">
                <a:moveTo>
                  <a:pt x="0" y="0"/>
                </a:moveTo>
                <a:cubicBezTo>
                  <a:pt x="128838" y="-11329"/>
                  <a:pt x="306779" y="5198"/>
                  <a:pt x="599389" y="0"/>
                </a:cubicBezTo>
                <a:cubicBezTo>
                  <a:pt x="891999" y="-5198"/>
                  <a:pt x="916635" y="-24425"/>
                  <a:pt x="1198778" y="0"/>
                </a:cubicBezTo>
                <a:cubicBezTo>
                  <a:pt x="1480921" y="24425"/>
                  <a:pt x="1761605" y="-17440"/>
                  <a:pt x="1954530" y="0"/>
                </a:cubicBezTo>
                <a:cubicBezTo>
                  <a:pt x="2147455" y="17440"/>
                  <a:pt x="2239112" y="-16223"/>
                  <a:pt x="2501798" y="0"/>
                </a:cubicBezTo>
                <a:cubicBezTo>
                  <a:pt x="2764484" y="16223"/>
                  <a:pt x="2838074" y="12987"/>
                  <a:pt x="3049067" y="0"/>
                </a:cubicBezTo>
                <a:cubicBezTo>
                  <a:pt x="3260060" y="-12987"/>
                  <a:pt x="3470388" y="-15138"/>
                  <a:pt x="3700577" y="0"/>
                </a:cubicBezTo>
                <a:cubicBezTo>
                  <a:pt x="3930766" y="15138"/>
                  <a:pt x="4052672" y="-14938"/>
                  <a:pt x="4247845" y="0"/>
                </a:cubicBezTo>
                <a:cubicBezTo>
                  <a:pt x="4443018" y="14938"/>
                  <a:pt x="4730158" y="-1623"/>
                  <a:pt x="5212080" y="0"/>
                </a:cubicBezTo>
                <a:cubicBezTo>
                  <a:pt x="5212790" y="9050"/>
                  <a:pt x="5211442" y="21151"/>
                  <a:pt x="5212080" y="27432"/>
                </a:cubicBezTo>
                <a:cubicBezTo>
                  <a:pt x="4991075" y="27722"/>
                  <a:pt x="4932008" y="37429"/>
                  <a:pt x="4664812" y="27432"/>
                </a:cubicBezTo>
                <a:cubicBezTo>
                  <a:pt x="4397616" y="17435"/>
                  <a:pt x="4374940" y="47585"/>
                  <a:pt x="4117543" y="27432"/>
                </a:cubicBezTo>
                <a:cubicBezTo>
                  <a:pt x="3860146" y="7279"/>
                  <a:pt x="3773367" y="36569"/>
                  <a:pt x="3466033" y="27432"/>
                </a:cubicBezTo>
                <a:cubicBezTo>
                  <a:pt x="3158699" y="18296"/>
                  <a:pt x="3137854" y="54523"/>
                  <a:pt x="2918765" y="27432"/>
                </a:cubicBezTo>
                <a:cubicBezTo>
                  <a:pt x="2699676" y="341"/>
                  <a:pt x="2536311" y="13149"/>
                  <a:pt x="2423617" y="27432"/>
                </a:cubicBezTo>
                <a:cubicBezTo>
                  <a:pt x="2310923" y="41715"/>
                  <a:pt x="2021228" y="23141"/>
                  <a:pt x="1772107" y="27432"/>
                </a:cubicBezTo>
                <a:cubicBezTo>
                  <a:pt x="1522986" y="31724"/>
                  <a:pt x="1317107" y="20364"/>
                  <a:pt x="1120597" y="27432"/>
                </a:cubicBezTo>
                <a:cubicBezTo>
                  <a:pt x="924087" y="34501"/>
                  <a:pt x="454536" y="8495"/>
                  <a:pt x="0" y="27432"/>
                </a:cubicBezTo>
                <a:cubicBezTo>
                  <a:pt x="-1228" y="21145"/>
                  <a:pt x="-815" y="8816"/>
                  <a:pt x="0" y="0"/>
                </a:cubicBezTo>
                <a:close/>
              </a:path>
              <a:path w="5212080" h="27432" stroke="0" extrusionOk="0">
                <a:moveTo>
                  <a:pt x="0" y="0"/>
                </a:moveTo>
                <a:cubicBezTo>
                  <a:pt x="233695" y="-764"/>
                  <a:pt x="364103" y="24957"/>
                  <a:pt x="547268" y="0"/>
                </a:cubicBezTo>
                <a:cubicBezTo>
                  <a:pt x="730433" y="-24957"/>
                  <a:pt x="937737" y="-21107"/>
                  <a:pt x="1303020" y="0"/>
                </a:cubicBezTo>
                <a:cubicBezTo>
                  <a:pt x="1668303" y="21107"/>
                  <a:pt x="1620404" y="13071"/>
                  <a:pt x="1798168" y="0"/>
                </a:cubicBezTo>
                <a:cubicBezTo>
                  <a:pt x="1975932" y="-13071"/>
                  <a:pt x="2090998" y="4232"/>
                  <a:pt x="2293315" y="0"/>
                </a:cubicBezTo>
                <a:cubicBezTo>
                  <a:pt x="2495632" y="-4232"/>
                  <a:pt x="2738710" y="-17332"/>
                  <a:pt x="2944825" y="0"/>
                </a:cubicBezTo>
                <a:cubicBezTo>
                  <a:pt x="3150940" y="17332"/>
                  <a:pt x="3308101" y="26665"/>
                  <a:pt x="3544214" y="0"/>
                </a:cubicBezTo>
                <a:cubicBezTo>
                  <a:pt x="3780327" y="-26665"/>
                  <a:pt x="4028425" y="-24303"/>
                  <a:pt x="4247845" y="0"/>
                </a:cubicBezTo>
                <a:cubicBezTo>
                  <a:pt x="4467265" y="24303"/>
                  <a:pt x="4779418" y="33057"/>
                  <a:pt x="5212080" y="0"/>
                </a:cubicBezTo>
                <a:cubicBezTo>
                  <a:pt x="5212137" y="6776"/>
                  <a:pt x="5210915" y="20935"/>
                  <a:pt x="5212080" y="27432"/>
                </a:cubicBezTo>
                <a:cubicBezTo>
                  <a:pt x="4921467" y="60248"/>
                  <a:pt x="4631077" y="62273"/>
                  <a:pt x="4456328" y="27432"/>
                </a:cubicBezTo>
                <a:cubicBezTo>
                  <a:pt x="4281579" y="-7409"/>
                  <a:pt x="4048724" y="47667"/>
                  <a:pt x="3856939" y="27432"/>
                </a:cubicBezTo>
                <a:cubicBezTo>
                  <a:pt x="3665154" y="7197"/>
                  <a:pt x="3498754" y="15866"/>
                  <a:pt x="3257550" y="27432"/>
                </a:cubicBezTo>
                <a:cubicBezTo>
                  <a:pt x="3016346" y="38998"/>
                  <a:pt x="2854089" y="39360"/>
                  <a:pt x="2710282" y="27432"/>
                </a:cubicBezTo>
                <a:cubicBezTo>
                  <a:pt x="2566475" y="15504"/>
                  <a:pt x="2336282" y="56792"/>
                  <a:pt x="2110892" y="27432"/>
                </a:cubicBezTo>
                <a:cubicBezTo>
                  <a:pt x="1885502" y="-1928"/>
                  <a:pt x="1825148" y="42061"/>
                  <a:pt x="1615745" y="27432"/>
                </a:cubicBezTo>
                <a:cubicBezTo>
                  <a:pt x="1406342" y="12803"/>
                  <a:pt x="1193655" y="44031"/>
                  <a:pt x="1016356" y="27432"/>
                </a:cubicBezTo>
                <a:cubicBezTo>
                  <a:pt x="839057" y="10833"/>
                  <a:pt x="292902" y="7819"/>
                  <a:pt x="0" y="27432"/>
                </a:cubicBezTo>
                <a:cubicBezTo>
                  <a:pt x="-234" y="21031"/>
                  <a:pt x="-921" y="632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43AA06-628B-4F8D-8FEB-B7D83CBCB1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5" r="16525"/>
          <a:stretch/>
        </p:blipFill>
        <p:spPr>
          <a:xfrm>
            <a:off x="7967554" y="15"/>
            <a:ext cx="10318163" cy="1028698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118EE2B-E3DB-4DB6-8A9B-523FEB8EFD9D}"/>
              </a:ext>
            </a:extLst>
          </p:cNvPr>
          <p:cNvSpPr txBox="1"/>
          <p:nvPr/>
        </p:nvSpPr>
        <p:spPr>
          <a:xfrm>
            <a:off x="4573758" y="4861226"/>
            <a:ext cx="914751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endParaRPr lang="en-IE" sz="27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DBE124-3DD7-451A-9C66-C9E3F3F40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4" y="68"/>
            <a:ext cx="4965831" cy="1713257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93A2DCA-EE59-4405-B090-750E8B391579}"/>
              </a:ext>
            </a:extLst>
          </p:cNvPr>
          <p:cNvSpPr txBox="1">
            <a:spLocks/>
          </p:cNvSpPr>
          <p:nvPr/>
        </p:nvSpPr>
        <p:spPr>
          <a:xfrm>
            <a:off x="2806907" y="6945874"/>
            <a:ext cx="5158359" cy="664343"/>
          </a:xfrm>
          <a:prstGeom prst="rect">
            <a:avLst/>
          </a:prstGeom>
          <a:solidFill>
            <a:schemeClr val="bg1"/>
          </a:solidFill>
        </p:spPr>
        <p:txBody>
          <a:bodyPr vert="horz" lIns="137160" tIns="68580" rIns="137160" bIns="68580" rtlCol="0" anchor="t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71600">
              <a:lnSpc>
                <a:spcPct val="150000"/>
              </a:lnSpc>
              <a:spcBef>
                <a:spcPts val="1500"/>
              </a:spcBef>
            </a:pPr>
            <a:r>
              <a:rPr lang="en-IE" sz="2550" b="1">
                <a:solidFill>
                  <a:srgbClr val="6B8CC2"/>
                </a:solidFill>
                <a:latin typeface="Calibri" panose="020F0502020204030204"/>
              </a:rPr>
              <a:t>September 2026</a:t>
            </a:r>
            <a:endParaRPr lang="en-US" sz="3600">
              <a:solidFill>
                <a:prstClr val="black"/>
              </a:solidFill>
              <a:latin typeface="Calibri" panose="020F0502020204030204"/>
            </a:endParaRPr>
          </a:p>
          <a:p>
            <a:pPr defTabSz="1371600">
              <a:spcBef>
                <a:spcPts val="1500"/>
              </a:spcBef>
            </a:pPr>
            <a:endParaRPr lang="en-IE" sz="2550">
              <a:solidFill>
                <a:prstClr val="black"/>
              </a:solidFill>
              <a:latin typeface="Calibri" panose="020F0502020204030204"/>
            </a:endParaRPr>
          </a:p>
          <a:p>
            <a:pPr defTabSz="1371600">
              <a:spcBef>
                <a:spcPts val="1500"/>
              </a:spcBef>
            </a:pPr>
            <a:endParaRPr lang="en-IE" sz="255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1532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B4F3AF-5FB7-4C3A-A9E1-AD95DA9556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1" r="1479" b="-2"/>
          <a:stretch/>
        </p:blipFill>
        <p:spPr>
          <a:xfrm>
            <a:off x="4864043" y="15"/>
            <a:ext cx="13423961" cy="10286985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683510" cy="10287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669794" cy="10287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5756FA-8F4D-4C01-93B4-B2ADD21D1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505" y="1107482"/>
            <a:ext cx="5157216" cy="1688592"/>
          </a:xfrm>
        </p:spPr>
        <p:txBody>
          <a:bodyPr anchor="b">
            <a:normAutofit/>
          </a:bodyPr>
          <a:lstStyle/>
          <a:p>
            <a:r>
              <a:rPr lang="en-IE" sz="5100" b="1">
                <a:solidFill>
                  <a:schemeClr val="bg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Dublin City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3839" y="908685"/>
            <a:ext cx="109728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366" y="3665220"/>
            <a:ext cx="500634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CD5A0-3AC6-466B-9DF2-93BDC29C8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357" y="2953894"/>
            <a:ext cx="5158359" cy="5827874"/>
          </a:xfrm>
          <a:solidFill>
            <a:schemeClr val="bg1"/>
          </a:solidFill>
        </p:spPr>
        <p:txBody>
          <a:bodyPr anchor="t"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IE" sz="2850">
                <a:solidFill>
                  <a:schemeClr val="bg2">
                    <a:lumMod val="50000"/>
                  </a:schemeClr>
                </a:solidFill>
              </a:rPr>
              <a:t>Founded in 988 (allegedly)</a:t>
            </a:r>
          </a:p>
          <a:p>
            <a:pPr>
              <a:lnSpc>
                <a:spcPct val="150000"/>
              </a:lnSpc>
            </a:pPr>
            <a:r>
              <a:rPr lang="en-IE" sz="2850" err="1">
                <a:solidFill>
                  <a:schemeClr val="bg2">
                    <a:lumMod val="50000"/>
                  </a:schemeClr>
                </a:solidFill>
              </a:rPr>
              <a:t>Dubh</a:t>
            </a:r>
            <a:r>
              <a:rPr lang="en-IE" sz="2850">
                <a:solidFill>
                  <a:schemeClr val="bg2">
                    <a:lumMod val="50000"/>
                  </a:schemeClr>
                </a:solidFill>
              </a:rPr>
              <a:t> Linn – Black Pool</a:t>
            </a:r>
          </a:p>
          <a:p>
            <a:pPr lvl="1">
              <a:lnSpc>
                <a:spcPct val="150000"/>
              </a:lnSpc>
            </a:pPr>
            <a:r>
              <a:rPr lang="en-IE" sz="2850" err="1">
                <a:solidFill>
                  <a:schemeClr val="bg2">
                    <a:lumMod val="50000"/>
                  </a:schemeClr>
                </a:solidFill>
              </a:rPr>
              <a:t>Baile</a:t>
            </a:r>
            <a:r>
              <a:rPr lang="en-IE" sz="2850">
                <a:solidFill>
                  <a:schemeClr val="bg2">
                    <a:lumMod val="50000"/>
                  </a:schemeClr>
                </a:solidFill>
              </a:rPr>
              <a:t> Atha </a:t>
            </a:r>
            <a:r>
              <a:rPr lang="en-IE" sz="2850" err="1">
                <a:solidFill>
                  <a:schemeClr val="bg2">
                    <a:lumMod val="50000"/>
                  </a:schemeClr>
                </a:solidFill>
              </a:rPr>
              <a:t>Cliath</a:t>
            </a:r>
            <a:r>
              <a:rPr lang="en-IE" sz="2850">
                <a:solidFill>
                  <a:schemeClr val="bg2">
                    <a:lumMod val="50000"/>
                  </a:schemeClr>
                </a:solidFill>
              </a:rPr>
              <a:t> – Town of the hurdled ford</a:t>
            </a:r>
          </a:p>
          <a:p>
            <a:pPr marL="0" indent="0">
              <a:lnSpc>
                <a:spcPct val="150000"/>
              </a:lnSpc>
              <a:buNone/>
            </a:pPr>
            <a:endParaRPr lang="en-IE" sz="285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IE" sz="2850">
                <a:solidFill>
                  <a:schemeClr val="bg2">
                    <a:lumMod val="50000"/>
                  </a:schemeClr>
                </a:solidFill>
              </a:rPr>
              <a:t>Small, compact city with large suburbs (we call it ‘Town’)</a:t>
            </a:r>
          </a:p>
          <a:p>
            <a:pPr>
              <a:lnSpc>
                <a:spcPct val="150000"/>
              </a:lnSpc>
            </a:pPr>
            <a:r>
              <a:rPr lang="en-IE" sz="2850">
                <a:solidFill>
                  <a:schemeClr val="bg2">
                    <a:lumMod val="50000"/>
                  </a:schemeClr>
                </a:solidFill>
              </a:rPr>
              <a:t>Divided into north and southside by the River Liffey</a:t>
            </a:r>
          </a:p>
          <a:p>
            <a:endParaRPr lang="en-IE" sz="2550"/>
          </a:p>
          <a:p>
            <a:endParaRPr lang="en-IE" sz="2550"/>
          </a:p>
        </p:txBody>
      </p:sp>
    </p:spTree>
    <p:extLst>
      <p:ext uri="{BB962C8B-B14F-4D97-AF65-F5344CB8AC3E}">
        <p14:creationId xmlns:p14="http://schemas.microsoft.com/office/powerpoint/2010/main" val="2900757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EAF38DC-B069-4F74-89ED-92C7579C3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C3FCAF-34FD-4D45-A9B6-11D6E809C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99" r="21985"/>
          <a:stretch/>
        </p:blipFill>
        <p:spPr>
          <a:xfrm>
            <a:off x="8613648" y="-27417"/>
            <a:ext cx="10963467" cy="10286985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4002" cy="10287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30286" cy="10287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B99670-3A95-4DFF-B711-11F7EC31C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2" y="196769"/>
            <a:ext cx="7488936" cy="1760642"/>
          </a:xfrm>
        </p:spPr>
        <p:txBody>
          <a:bodyPr anchor="b">
            <a:normAutofit/>
          </a:bodyPr>
          <a:lstStyle/>
          <a:p>
            <a:r>
              <a:rPr lang="en-IE" sz="5100" b="1">
                <a:solidFill>
                  <a:schemeClr val="bg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Safety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A0CBFF4-EA32-4FE2-BA6B-8F3A6E6ED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3839" y="380709"/>
            <a:ext cx="109728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654" y="3277593"/>
            <a:ext cx="747522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D172E-E547-40BC-B929-D6000F396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38" y="1991828"/>
            <a:ext cx="7535376" cy="7548116"/>
          </a:xfrm>
          <a:solidFill>
            <a:schemeClr val="bg1"/>
          </a:solidFill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Overall a safe city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Mind your belongings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Pay attention to your surroundings, particularly at ATMs and entering your apartment/house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Avoid walking alone at night</a:t>
            </a:r>
          </a:p>
          <a:p>
            <a:pPr>
              <a:lnSpc>
                <a:spcPct val="150000"/>
              </a:lnSpc>
            </a:pPr>
            <a:endParaRPr lang="en-IE" sz="240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Irish Police: An Garda Síochána or ‘the Guards’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In an emergency call </a:t>
            </a:r>
            <a:r>
              <a:rPr lang="en-IE" sz="2400" b="1">
                <a:solidFill>
                  <a:srgbClr val="FF0000"/>
                </a:solidFill>
              </a:rPr>
              <a:t>112</a:t>
            </a: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 or </a:t>
            </a:r>
            <a:r>
              <a:rPr lang="en-IE" sz="2400" b="1">
                <a:solidFill>
                  <a:srgbClr val="FF0000"/>
                </a:solidFill>
              </a:rPr>
              <a:t>999</a:t>
            </a: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 (on campus call 01 8961999)</a:t>
            </a:r>
            <a:endParaRPr lang="en-IE" sz="2400">
              <a:solidFill>
                <a:schemeClr val="bg2">
                  <a:lumMod val="50000"/>
                </a:schemeClr>
              </a:solidFill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Local Garda Station – Pearse Street – 01 666 9000 (non-emergency)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7E528D-31F0-4AF1-9BCA-6C70CDCE019E}"/>
              </a:ext>
            </a:extLst>
          </p:cNvPr>
          <p:cNvSpPr/>
          <p:nvPr/>
        </p:nvSpPr>
        <p:spPr>
          <a:xfrm flipV="1">
            <a:off x="503096" y="5903158"/>
            <a:ext cx="8124093" cy="68579"/>
          </a:xfrm>
          <a:custGeom>
            <a:avLst/>
            <a:gdLst>
              <a:gd name="csX0" fmla="*/ 0 w 8124093"/>
              <a:gd name="csY0" fmla="*/ 54833 h 68579"/>
              <a:gd name="csX1" fmla="*/ 2581904 w 8124093"/>
              <a:gd name="csY1" fmla="*/ 13708 h 68579"/>
              <a:gd name="csX2" fmla="*/ 2759965 w 8124093"/>
              <a:gd name="csY2" fmla="*/ 0 h 68579"/>
              <a:gd name="csX3" fmla="*/ 3207092 w 8124093"/>
              <a:gd name="csY3" fmla="*/ 1547 h 68579"/>
              <a:gd name="csX4" fmla="*/ 3852314 w 8124093"/>
              <a:gd name="csY4" fmla="*/ 3779 h 68579"/>
              <a:gd name="csX5" fmla="*/ 4497535 w 8124093"/>
              <a:gd name="csY5" fmla="*/ 6012 h 68579"/>
              <a:gd name="csX6" fmla="*/ 5103138 w 8124093"/>
              <a:gd name="csY6" fmla="*/ 8107 h 68579"/>
              <a:gd name="csX7" fmla="*/ 5708740 w 8124093"/>
              <a:gd name="csY7" fmla="*/ 10203 h 68579"/>
              <a:gd name="csX8" fmla="*/ 6721851 w 8124093"/>
              <a:gd name="csY8" fmla="*/ 13708 h 68579"/>
              <a:gd name="csX9" fmla="*/ 8035061 w 8124093"/>
              <a:gd name="csY9" fmla="*/ 54833 h 68579"/>
              <a:gd name="csX10" fmla="*/ 8124093 w 8124093"/>
              <a:gd name="csY10" fmla="*/ 68541 h 68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124093" h="68579" fill="none" extrusionOk="0">
                <a:moveTo>
                  <a:pt x="0" y="54833"/>
                </a:moveTo>
                <a:cubicBezTo>
                  <a:pt x="1015980" y="53760"/>
                  <a:pt x="-41013" y="256017"/>
                  <a:pt x="2581904" y="13708"/>
                </a:cubicBezTo>
                <a:cubicBezTo>
                  <a:pt x="2634620" y="-1244"/>
                  <a:pt x="2698585" y="20410"/>
                  <a:pt x="2759965" y="0"/>
                </a:cubicBezTo>
                <a:cubicBezTo>
                  <a:pt x="2959834" y="-45547"/>
                  <a:pt x="3003580" y="14732"/>
                  <a:pt x="3207092" y="1547"/>
                </a:cubicBezTo>
                <a:cubicBezTo>
                  <a:pt x="3410604" y="-11638"/>
                  <a:pt x="3705941" y="39186"/>
                  <a:pt x="3852314" y="3779"/>
                </a:cubicBezTo>
                <a:cubicBezTo>
                  <a:pt x="3998687" y="-31628"/>
                  <a:pt x="4359595" y="57645"/>
                  <a:pt x="4497535" y="6012"/>
                </a:cubicBezTo>
                <a:cubicBezTo>
                  <a:pt x="4635475" y="-45622"/>
                  <a:pt x="4863329" y="36839"/>
                  <a:pt x="5103138" y="8107"/>
                </a:cubicBezTo>
                <a:cubicBezTo>
                  <a:pt x="5342947" y="-20624"/>
                  <a:pt x="5548334" y="23907"/>
                  <a:pt x="5708740" y="10203"/>
                </a:cubicBezTo>
                <a:cubicBezTo>
                  <a:pt x="5869146" y="-3501"/>
                  <a:pt x="6268268" y="66755"/>
                  <a:pt x="6721851" y="13708"/>
                </a:cubicBezTo>
                <a:cubicBezTo>
                  <a:pt x="7160092" y="18264"/>
                  <a:pt x="8035061" y="54833"/>
                  <a:pt x="8035061" y="54833"/>
                </a:cubicBezTo>
                <a:cubicBezTo>
                  <a:pt x="8100914" y="67704"/>
                  <a:pt x="8078034" y="67294"/>
                  <a:pt x="8124093" y="68541"/>
                </a:cubicBezTo>
              </a:path>
              <a:path w="8124093" h="68579" stroke="0" extrusionOk="0">
                <a:moveTo>
                  <a:pt x="0" y="54833"/>
                </a:moveTo>
                <a:cubicBezTo>
                  <a:pt x="885765" y="-110150"/>
                  <a:pt x="-2010" y="75099"/>
                  <a:pt x="2581904" y="13708"/>
                </a:cubicBezTo>
                <a:cubicBezTo>
                  <a:pt x="2639004" y="8287"/>
                  <a:pt x="2694302" y="2749"/>
                  <a:pt x="2759965" y="0"/>
                </a:cubicBezTo>
                <a:cubicBezTo>
                  <a:pt x="2930000" y="-49320"/>
                  <a:pt x="3190752" y="64725"/>
                  <a:pt x="3325949" y="1958"/>
                </a:cubicBezTo>
                <a:cubicBezTo>
                  <a:pt x="3461146" y="-60808"/>
                  <a:pt x="3635481" y="56956"/>
                  <a:pt x="3931551" y="4054"/>
                </a:cubicBezTo>
                <a:cubicBezTo>
                  <a:pt x="4227621" y="-48849"/>
                  <a:pt x="4207801" y="44127"/>
                  <a:pt x="4418297" y="5738"/>
                </a:cubicBezTo>
                <a:cubicBezTo>
                  <a:pt x="4628793" y="-32651"/>
                  <a:pt x="4774624" y="49920"/>
                  <a:pt x="5023900" y="7833"/>
                </a:cubicBezTo>
                <a:cubicBezTo>
                  <a:pt x="5273176" y="-34253"/>
                  <a:pt x="5481417" y="13858"/>
                  <a:pt x="5629502" y="9929"/>
                </a:cubicBezTo>
                <a:cubicBezTo>
                  <a:pt x="5777587" y="5999"/>
                  <a:pt x="5913874" y="22044"/>
                  <a:pt x="6195486" y="11887"/>
                </a:cubicBezTo>
                <a:cubicBezTo>
                  <a:pt x="6477098" y="1730"/>
                  <a:pt x="6475379" y="69981"/>
                  <a:pt x="6721851" y="13708"/>
                </a:cubicBezTo>
                <a:cubicBezTo>
                  <a:pt x="7160093" y="18264"/>
                  <a:pt x="8035061" y="54833"/>
                  <a:pt x="8035061" y="54833"/>
                </a:cubicBezTo>
                <a:cubicBezTo>
                  <a:pt x="8107332" y="70743"/>
                  <a:pt x="8077826" y="60035"/>
                  <a:pt x="8124093" y="68541"/>
                </a:cubicBezTo>
              </a:path>
            </a:pathLst>
          </a:custGeom>
          <a:ln w="38100">
            <a:extLst>
              <a:ext uri="{C807C97D-BFC1-408E-A445-0C87EB9F89A2}">
                <ask:lineSketchStyleProps xmlns:ask="http://schemas.microsoft.com/office/drawing/2018/sketchyshapes" sd="3569090675">
                  <a:custGeom>
                    <a:avLst/>
                    <a:gdLst>
                      <a:gd name="connsiteX0" fmla="*/ 0 w 5134708"/>
                      <a:gd name="connsiteY0" fmla="*/ 56271 h 70377"/>
                      <a:gd name="connsiteX1" fmla="*/ 1631853 w 5134708"/>
                      <a:gd name="connsiteY1" fmla="*/ 14068 h 70377"/>
                      <a:gd name="connsiteX2" fmla="*/ 1744394 w 5134708"/>
                      <a:gd name="connsiteY2" fmla="*/ 0 h 70377"/>
                      <a:gd name="connsiteX3" fmla="*/ 4248443 w 5134708"/>
                      <a:gd name="connsiteY3" fmla="*/ 14068 h 70377"/>
                      <a:gd name="connsiteX4" fmla="*/ 5078437 w 5134708"/>
                      <a:gd name="connsiteY4" fmla="*/ 56271 h 70377"/>
                      <a:gd name="connsiteX5" fmla="*/ 5134708 w 5134708"/>
                      <a:gd name="connsiteY5" fmla="*/ 70339 h 703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134708" h="70377">
                        <a:moveTo>
                          <a:pt x="0" y="56271"/>
                        </a:moveTo>
                        <a:cubicBezTo>
                          <a:pt x="583815" y="-60494"/>
                          <a:pt x="-18804" y="55681"/>
                          <a:pt x="1631853" y="14068"/>
                        </a:cubicBezTo>
                        <a:cubicBezTo>
                          <a:pt x="1669647" y="13115"/>
                          <a:pt x="1706880" y="4689"/>
                          <a:pt x="1744394" y="0"/>
                        </a:cubicBezTo>
                        <a:lnTo>
                          <a:pt x="4248443" y="14068"/>
                        </a:lnTo>
                        <a:cubicBezTo>
                          <a:pt x="4525426" y="18743"/>
                          <a:pt x="5078437" y="56271"/>
                          <a:pt x="5078437" y="56271"/>
                        </a:cubicBezTo>
                        <a:cubicBezTo>
                          <a:pt x="5125089" y="71822"/>
                          <a:pt x="5105811" y="70339"/>
                          <a:pt x="5134708" y="7033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371600"/>
            <a:endParaRPr lang="en-IE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803FB8-432B-C078-9385-7F0A35A38ACE}"/>
              </a:ext>
            </a:extLst>
          </p:cNvPr>
          <p:cNvSpPr/>
          <p:nvPr/>
        </p:nvSpPr>
        <p:spPr>
          <a:xfrm>
            <a:off x="11203767" y="6955681"/>
            <a:ext cx="7839042" cy="1970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00"/>
            <a:r>
              <a:rPr lang="en-US" sz="3600" b="1">
                <a:solidFill>
                  <a:srgbClr val="44546A"/>
                </a:solidFill>
                <a:latin typeface="Calibri" panose="020F0502020204030204"/>
                <a:ea typeface="Calibri"/>
                <a:cs typeface="Calibri"/>
              </a:rPr>
              <a:t>Safety in the City Talk </a:t>
            </a:r>
          </a:p>
          <a:p>
            <a:pPr algn="ctr" defTabSz="1371600"/>
            <a:r>
              <a:rPr lang="en-US" sz="2700">
                <a:solidFill>
                  <a:srgbClr val="44546A"/>
                </a:solidFill>
                <a:latin typeface="Calibri" panose="020F0502020204030204"/>
                <a:ea typeface="Calibri"/>
                <a:cs typeface="Calibri"/>
              </a:rPr>
              <a:t>15th September, 1.00pm</a:t>
            </a:r>
          </a:p>
          <a:p>
            <a:pPr algn="ctr" defTabSz="1371600"/>
            <a:r>
              <a:rPr lang="en-US" sz="2700">
                <a:solidFill>
                  <a:srgbClr val="44546A"/>
                </a:solidFill>
                <a:latin typeface="Calibri" panose="020F0502020204030204"/>
                <a:ea typeface="Calibri"/>
                <a:cs typeface="Calibri"/>
              </a:rPr>
              <a:t>Goldsmith Hall Lecture Theatre</a:t>
            </a:r>
          </a:p>
        </p:txBody>
      </p:sp>
    </p:spTree>
    <p:extLst>
      <p:ext uri="{BB962C8B-B14F-4D97-AF65-F5344CB8AC3E}">
        <p14:creationId xmlns:p14="http://schemas.microsoft.com/office/powerpoint/2010/main" val="138123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3EAF38DC-B069-4F74-89ED-92C7579C3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B60DCD-8D83-4E07-A021-1309E6793D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7" r="18781"/>
          <a:stretch/>
        </p:blipFill>
        <p:spPr>
          <a:xfrm>
            <a:off x="7809167" y="0"/>
            <a:ext cx="10963467" cy="10286985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8" name="Freeform: Shape 10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4002" cy="10287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9" name="Freeform: Shape 12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30286" cy="10287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B00C13-7408-4EAC-9D38-1E3B472C8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23" y="792190"/>
            <a:ext cx="7488936" cy="1760642"/>
          </a:xfrm>
        </p:spPr>
        <p:txBody>
          <a:bodyPr anchor="b">
            <a:normAutofit/>
          </a:bodyPr>
          <a:lstStyle/>
          <a:p>
            <a:r>
              <a:rPr lang="en-IE" sz="5100" b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0CBFF4-EA32-4FE2-BA6B-8F3A6E6ED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3839" y="380709"/>
            <a:ext cx="109728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654" y="3277593"/>
            <a:ext cx="747522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60B1F-4F7D-4DE0-8E33-29E5B4CAE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134" y="2919971"/>
            <a:ext cx="7878260" cy="6288257"/>
          </a:xfrm>
          <a:solidFill>
            <a:schemeClr val="bg1"/>
          </a:solidFill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Hospital care: Health insurance is required for non-EU students. EU students should present their EHIC to receive hospital care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Even with insurance or an EHIC, there is a charge to attend A&amp;E or to call out an ambulance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GP practices/dentists/physiotherapists etc will charge per visit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Local Hospitals: St James’, Mater </a:t>
            </a:r>
            <a:r>
              <a:rPr lang="en-IE" sz="2400" err="1">
                <a:solidFill>
                  <a:schemeClr val="bg2">
                    <a:lumMod val="50000"/>
                  </a:schemeClr>
                </a:solidFill>
              </a:rPr>
              <a:t>Misericordiae</a:t>
            </a: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Out-of-hours GP services: </a:t>
            </a:r>
            <a:r>
              <a:rPr lang="en-IE" sz="2400" err="1">
                <a:solidFill>
                  <a:schemeClr val="bg2">
                    <a:lumMod val="50000"/>
                  </a:schemeClr>
                </a:solidFill>
              </a:rPr>
              <a:t>Dubdoc</a:t>
            </a: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 (St James’) 01 454 5607 </a:t>
            </a:r>
            <a:r>
              <a:rPr lang="en-IE" sz="2400">
                <a:solidFill>
                  <a:srgbClr val="6B8CC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https://www.dubdoc.ie/</a:t>
            </a:r>
            <a:r>
              <a:rPr lang="en-IE" sz="2400">
                <a:solidFill>
                  <a:srgbClr val="6B8CC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90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A6537B-B272-4837-8013-D4B8F2D83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166609"/>
            <a:ext cx="5128485" cy="2118179"/>
          </a:xfrm>
        </p:spPr>
        <p:txBody>
          <a:bodyPr>
            <a:normAutofit/>
          </a:bodyPr>
          <a:lstStyle/>
          <a:p>
            <a:r>
              <a:rPr lang="en-IE" sz="5100" b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Getting Around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034761-187E-497B-8F8E-7CDF412950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069" b="22918"/>
          <a:stretch/>
        </p:blipFill>
        <p:spPr>
          <a:xfrm>
            <a:off x="30" y="15"/>
            <a:ext cx="18287970" cy="683763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91958" y="8202309"/>
            <a:ext cx="2057400" cy="27432"/>
          </a:xfrm>
          <a:custGeom>
            <a:avLst/>
            <a:gdLst>
              <a:gd name="csX0" fmla="*/ 0 w 2057400"/>
              <a:gd name="csY0" fmla="*/ 0 h 27432"/>
              <a:gd name="csX1" fmla="*/ 685800 w 2057400"/>
              <a:gd name="csY1" fmla="*/ 0 h 27432"/>
              <a:gd name="csX2" fmla="*/ 1309878 w 2057400"/>
              <a:gd name="csY2" fmla="*/ 0 h 27432"/>
              <a:gd name="csX3" fmla="*/ 2057400 w 2057400"/>
              <a:gd name="csY3" fmla="*/ 0 h 27432"/>
              <a:gd name="csX4" fmla="*/ 2057400 w 2057400"/>
              <a:gd name="csY4" fmla="*/ 27432 h 27432"/>
              <a:gd name="csX5" fmla="*/ 1330452 w 2057400"/>
              <a:gd name="csY5" fmla="*/ 27432 h 27432"/>
              <a:gd name="csX6" fmla="*/ 685800 w 2057400"/>
              <a:gd name="csY6" fmla="*/ 27432 h 27432"/>
              <a:gd name="csX7" fmla="*/ 0 w 2057400"/>
              <a:gd name="csY7" fmla="*/ 27432 h 27432"/>
              <a:gd name="csX8" fmla="*/ 0 w 2057400"/>
              <a:gd name="csY8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57400" h="27432" fill="none" extrusionOk="0">
                <a:moveTo>
                  <a:pt x="0" y="0"/>
                </a:moveTo>
                <a:cubicBezTo>
                  <a:pt x="302803" y="-32679"/>
                  <a:pt x="450041" y="32706"/>
                  <a:pt x="685800" y="0"/>
                </a:cubicBezTo>
                <a:cubicBezTo>
                  <a:pt x="921559" y="-32706"/>
                  <a:pt x="1009847" y="29047"/>
                  <a:pt x="1309878" y="0"/>
                </a:cubicBezTo>
                <a:cubicBezTo>
                  <a:pt x="1609909" y="-29047"/>
                  <a:pt x="1809302" y="29901"/>
                  <a:pt x="2057400" y="0"/>
                </a:cubicBezTo>
                <a:cubicBezTo>
                  <a:pt x="2056280" y="10493"/>
                  <a:pt x="2057243" y="20203"/>
                  <a:pt x="2057400" y="27432"/>
                </a:cubicBezTo>
                <a:cubicBezTo>
                  <a:pt x="1773018" y="-8870"/>
                  <a:pt x="1583133" y="36663"/>
                  <a:pt x="1330452" y="27432"/>
                </a:cubicBezTo>
                <a:cubicBezTo>
                  <a:pt x="1077771" y="18201"/>
                  <a:pt x="835436" y="58848"/>
                  <a:pt x="685800" y="27432"/>
                </a:cubicBezTo>
                <a:cubicBezTo>
                  <a:pt x="536164" y="-3984"/>
                  <a:pt x="241183" y="24057"/>
                  <a:pt x="0" y="27432"/>
                </a:cubicBezTo>
                <a:cubicBezTo>
                  <a:pt x="-47" y="18228"/>
                  <a:pt x="-305" y="9449"/>
                  <a:pt x="0" y="0"/>
                </a:cubicBezTo>
                <a:close/>
              </a:path>
              <a:path w="2057400" h="27432" stroke="0" extrusionOk="0">
                <a:moveTo>
                  <a:pt x="0" y="0"/>
                </a:moveTo>
                <a:cubicBezTo>
                  <a:pt x="303435" y="-7297"/>
                  <a:pt x="415843" y="-14809"/>
                  <a:pt x="624078" y="0"/>
                </a:cubicBezTo>
                <a:cubicBezTo>
                  <a:pt x="832313" y="14809"/>
                  <a:pt x="1133755" y="24795"/>
                  <a:pt x="1289304" y="0"/>
                </a:cubicBezTo>
                <a:cubicBezTo>
                  <a:pt x="1444853" y="-24795"/>
                  <a:pt x="1722910" y="22004"/>
                  <a:pt x="2057400" y="0"/>
                </a:cubicBezTo>
                <a:cubicBezTo>
                  <a:pt x="2056965" y="10475"/>
                  <a:pt x="2058277" y="19313"/>
                  <a:pt x="2057400" y="27432"/>
                </a:cubicBezTo>
                <a:cubicBezTo>
                  <a:pt x="1751285" y="-1123"/>
                  <a:pt x="1645759" y="29270"/>
                  <a:pt x="1412748" y="27432"/>
                </a:cubicBezTo>
                <a:cubicBezTo>
                  <a:pt x="1179737" y="25594"/>
                  <a:pt x="962869" y="32322"/>
                  <a:pt x="685800" y="27432"/>
                </a:cubicBezTo>
                <a:cubicBezTo>
                  <a:pt x="408731" y="22542"/>
                  <a:pt x="220204" y="52941"/>
                  <a:pt x="0" y="27432"/>
                </a:cubicBezTo>
                <a:cubicBezTo>
                  <a:pt x="-933" y="21824"/>
                  <a:pt x="-517" y="1114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23FE5-5F93-4F46-8B7A-FEFFE7674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1235" y="7180007"/>
            <a:ext cx="5069792" cy="2269706"/>
          </a:xfrm>
        </p:spPr>
        <p:txBody>
          <a:bodyPr anchor="ctr">
            <a:noAutofit/>
          </a:bodyPr>
          <a:lstStyle/>
          <a:p>
            <a:pPr marL="0" indent="0" algn="r">
              <a:buNone/>
            </a:pPr>
            <a:endParaRPr lang="en-IE" sz="240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LEAP cards – Young Adult (&lt;26) or Student (26+) </a:t>
            </a:r>
            <a:r>
              <a:rPr lang="en-IE" sz="2400">
                <a:solidFill>
                  <a:srgbClr val="6B8CC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https://www.leapcard.ie/</a:t>
            </a:r>
            <a:endParaRPr lang="en-IE" sz="2400">
              <a:solidFill>
                <a:srgbClr val="6B8CC2"/>
              </a:solidFill>
            </a:endParaRPr>
          </a:p>
          <a:p>
            <a:pPr algn="r"/>
            <a:endParaRPr lang="en-IE" sz="255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ectangle: Single Corner Snipped 4">
            <a:extLst>
              <a:ext uri="{FF2B5EF4-FFF2-40B4-BE49-F238E27FC236}">
                <a16:creationId xmlns:a16="http://schemas.microsoft.com/office/drawing/2014/main" id="{AA5687CE-F940-49B6-97C7-5B94020C9CB2}"/>
              </a:ext>
            </a:extLst>
          </p:cNvPr>
          <p:cNvSpPr/>
          <p:nvPr/>
        </p:nvSpPr>
        <p:spPr>
          <a:xfrm flipV="1">
            <a:off x="12388744" y="7127852"/>
            <a:ext cx="4398938" cy="1743170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IE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07D1CE-CD9F-4421-A64C-8CFFF0E4EF2C}"/>
              </a:ext>
            </a:extLst>
          </p:cNvPr>
          <p:cNvSpPr txBox="1"/>
          <p:nvPr/>
        </p:nvSpPr>
        <p:spPr>
          <a:xfrm>
            <a:off x="12388743" y="7085314"/>
            <a:ext cx="2516982" cy="1697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indent="-428625" defTabSz="1371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Dublin Bus</a:t>
            </a:r>
          </a:p>
          <a:p>
            <a:pPr marL="428625" indent="-428625" defTabSz="1371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LUAS</a:t>
            </a:r>
          </a:p>
          <a:p>
            <a:pPr marL="428625" indent="-428625" defTabSz="1371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DART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AD4BA-297B-4ADD-BB98-8BAD6660D486}"/>
              </a:ext>
            </a:extLst>
          </p:cNvPr>
          <p:cNvSpPr txBox="1"/>
          <p:nvPr/>
        </p:nvSpPr>
        <p:spPr>
          <a:xfrm>
            <a:off x="14359193" y="7042775"/>
            <a:ext cx="91461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indent="-428625" defTabSz="1371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Dublin Bikes</a:t>
            </a:r>
          </a:p>
          <a:p>
            <a:pPr marL="428625" indent="-428625" defTabSz="1371600">
              <a:buFont typeface="Arial" panose="020B0604020202020204" pitchFamily="34" charset="0"/>
              <a:buChar char="•"/>
            </a:pPr>
            <a:r>
              <a:rPr lang="en-IE" sz="24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Taxis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180EF9-923D-4F45-8D30-57BEE121D707}"/>
              </a:ext>
            </a:extLst>
          </p:cNvPr>
          <p:cNvSpPr/>
          <p:nvPr/>
        </p:nvSpPr>
        <p:spPr>
          <a:xfrm>
            <a:off x="11627420" y="8959611"/>
            <a:ext cx="5921582" cy="600164"/>
          </a:xfrm>
          <a:prstGeom prst="rect">
            <a:avLst/>
          </a:prstGeom>
        </p:spPr>
        <p:txBody>
          <a:bodyPr wrap="square" lIns="137160" tIns="68580" rIns="137160" bIns="68580" anchor="t">
            <a:spAutoFit/>
          </a:bodyPr>
          <a:lstStyle/>
          <a:p>
            <a:pPr algn="ctr" defTabSz="1371600"/>
            <a:r>
              <a:rPr lang="en-IE" sz="3000" b="1">
                <a:solidFill>
                  <a:srgbClr val="538135"/>
                </a:solidFill>
                <a:latin typeface="Calibri" panose="020F0502020204030204"/>
              </a:rPr>
              <a:t>TFI Live App</a:t>
            </a:r>
            <a:endParaRPr lang="en-US" sz="4200" b="1">
              <a:solidFill>
                <a:srgbClr val="538135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16281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0B1685-D9D8-49CF-9516-64A7022AE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33" y="6653633"/>
            <a:ext cx="5128485" cy="2118179"/>
          </a:xfrm>
        </p:spPr>
        <p:txBody>
          <a:bodyPr>
            <a:normAutofit/>
          </a:bodyPr>
          <a:lstStyle/>
          <a:p>
            <a:r>
              <a:rPr lang="en-IE" sz="5100" b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A4EF08-E1D2-419A-AADF-0D875CBF6D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83" b="22049"/>
          <a:stretch/>
        </p:blipFill>
        <p:spPr>
          <a:xfrm>
            <a:off x="-1324868" y="-1997535"/>
            <a:ext cx="19974267" cy="7468115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4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91958" y="8202309"/>
            <a:ext cx="2057400" cy="27432"/>
          </a:xfrm>
          <a:custGeom>
            <a:avLst/>
            <a:gdLst>
              <a:gd name="csX0" fmla="*/ 0 w 2057400"/>
              <a:gd name="csY0" fmla="*/ 0 h 27432"/>
              <a:gd name="csX1" fmla="*/ 685800 w 2057400"/>
              <a:gd name="csY1" fmla="*/ 0 h 27432"/>
              <a:gd name="csX2" fmla="*/ 1309878 w 2057400"/>
              <a:gd name="csY2" fmla="*/ 0 h 27432"/>
              <a:gd name="csX3" fmla="*/ 2057400 w 2057400"/>
              <a:gd name="csY3" fmla="*/ 0 h 27432"/>
              <a:gd name="csX4" fmla="*/ 2057400 w 2057400"/>
              <a:gd name="csY4" fmla="*/ 27432 h 27432"/>
              <a:gd name="csX5" fmla="*/ 1330452 w 2057400"/>
              <a:gd name="csY5" fmla="*/ 27432 h 27432"/>
              <a:gd name="csX6" fmla="*/ 685800 w 2057400"/>
              <a:gd name="csY6" fmla="*/ 27432 h 27432"/>
              <a:gd name="csX7" fmla="*/ 0 w 2057400"/>
              <a:gd name="csY7" fmla="*/ 27432 h 27432"/>
              <a:gd name="csX8" fmla="*/ 0 w 2057400"/>
              <a:gd name="csY8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57400" h="27432" fill="none" extrusionOk="0">
                <a:moveTo>
                  <a:pt x="0" y="0"/>
                </a:moveTo>
                <a:cubicBezTo>
                  <a:pt x="302803" y="-32679"/>
                  <a:pt x="450041" y="32706"/>
                  <a:pt x="685800" y="0"/>
                </a:cubicBezTo>
                <a:cubicBezTo>
                  <a:pt x="921559" y="-32706"/>
                  <a:pt x="1009847" y="29047"/>
                  <a:pt x="1309878" y="0"/>
                </a:cubicBezTo>
                <a:cubicBezTo>
                  <a:pt x="1609909" y="-29047"/>
                  <a:pt x="1809302" y="29901"/>
                  <a:pt x="2057400" y="0"/>
                </a:cubicBezTo>
                <a:cubicBezTo>
                  <a:pt x="2056280" y="10493"/>
                  <a:pt x="2057243" y="20203"/>
                  <a:pt x="2057400" y="27432"/>
                </a:cubicBezTo>
                <a:cubicBezTo>
                  <a:pt x="1773018" y="-8870"/>
                  <a:pt x="1583133" y="36663"/>
                  <a:pt x="1330452" y="27432"/>
                </a:cubicBezTo>
                <a:cubicBezTo>
                  <a:pt x="1077771" y="18201"/>
                  <a:pt x="835436" y="58848"/>
                  <a:pt x="685800" y="27432"/>
                </a:cubicBezTo>
                <a:cubicBezTo>
                  <a:pt x="536164" y="-3984"/>
                  <a:pt x="241183" y="24057"/>
                  <a:pt x="0" y="27432"/>
                </a:cubicBezTo>
                <a:cubicBezTo>
                  <a:pt x="-47" y="18228"/>
                  <a:pt x="-305" y="9449"/>
                  <a:pt x="0" y="0"/>
                </a:cubicBezTo>
                <a:close/>
              </a:path>
              <a:path w="2057400" h="27432" stroke="0" extrusionOk="0">
                <a:moveTo>
                  <a:pt x="0" y="0"/>
                </a:moveTo>
                <a:cubicBezTo>
                  <a:pt x="303435" y="-7297"/>
                  <a:pt x="415843" y="-14809"/>
                  <a:pt x="624078" y="0"/>
                </a:cubicBezTo>
                <a:cubicBezTo>
                  <a:pt x="832313" y="14809"/>
                  <a:pt x="1133755" y="24795"/>
                  <a:pt x="1289304" y="0"/>
                </a:cubicBezTo>
                <a:cubicBezTo>
                  <a:pt x="1444853" y="-24795"/>
                  <a:pt x="1722910" y="22004"/>
                  <a:pt x="2057400" y="0"/>
                </a:cubicBezTo>
                <a:cubicBezTo>
                  <a:pt x="2056965" y="10475"/>
                  <a:pt x="2058277" y="19313"/>
                  <a:pt x="2057400" y="27432"/>
                </a:cubicBezTo>
                <a:cubicBezTo>
                  <a:pt x="1751285" y="-1123"/>
                  <a:pt x="1645759" y="29270"/>
                  <a:pt x="1412748" y="27432"/>
                </a:cubicBezTo>
                <a:cubicBezTo>
                  <a:pt x="1179737" y="25594"/>
                  <a:pt x="962869" y="32322"/>
                  <a:pt x="685800" y="27432"/>
                </a:cubicBezTo>
                <a:cubicBezTo>
                  <a:pt x="408731" y="22542"/>
                  <a:pt x="220204" y="52941"/>
                  <a:pt x="0" y="27432"/>
                </a:cubicBezTo>
                <a:cubicBezTo>
                  <a:pt x="-933" y="21824"/>
                  <a:pt x="-517" y="1114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0931FF7-5198-4FBE-971B-653E1F524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5961" y="6140657"/>
            <a:ext cx="11764107" cy="3144129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Accommodation Advisory Service</a:t>
            </a:r>
          </a:p>
          <a:p>
            <a:pPr marL="0"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Threshold &amp; RTB</a:t>
            </a:r>
            <a:endParaRPr lang="en-IE" sz="2400">
              <a:solidFill>
                <a:schemeClr val="bg2">
                  <a:lumMod val="50000"/>
                </a:schemeClr>
              </a:solidFill>
              <a:ea typeface="Calibri"/>
              <a:cs typeface="Calibri"/>
            </a:endParaRPr>
          </a:p>
          <a:p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Rights as tenants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474EA9-7BD5-4243-8341-07D3B27CE6B5}"/>
              </a:ext>
            </a:extLst>
          </p:cNvPr>
          <p:cNvCxnSpPr/>
          <p:nvPr/>
        </p:nvCxnSpPr>
        <p:spPr>
          <a:xfrm>
            <a:off x="4536831" y="6653633"/>
            <a:ext cx="0" cy="2118179"/>
          </a:xfrm>
          <a:prstGeom prst="line">
            <a:avLst/>
          </a:prstGeom>
          <a:ln w="7620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244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683510" cy="10287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669794" cy="10287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4169-14B8-4F7A-91F4-FE7A8454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41" y="883829"/>
            <a:ext cx="5157216" cy="1688592"/>
          </a:xfrm>
        </p:spPr>
        <p:txBody>
          <a:bodyPr anchor="b">
            <a:normAutofit/>
          </a:bodyPr>
          <a:lstStyle/>
          <a:p>
            <a:r>
              <a:rPr lang="en-IE" sz="5100" b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Shopping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3839" y="908685"/>
            <a:ext cx="109728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366" y="3665220"/>
            <a:ext cx="500634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6697D-8DF9-45FF-915E-6F0CEFCD8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42" y="2953894"/>
            <a:ext cx="10648277" cy="5787614"/>
          </a:xfrm>
          <a:solidFill>
            <a:schemeClr val="bg1"/>
          </a:solidFill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Grocery shopping</a:t>
            </a:r>
          </a:p>
          <a:p>
            <a:pPr lvl="1"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Budget: Lidl, Aldi</a:t>
            </a:r>
          </a:p>
          <a:p>
            <a:pPr lvl="1"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Regular: Tesco, SuperValu, Dunnes Stores</a:t>
            </a:r>
          </a:p>
          <a:p>
            <a:pPr lvl="1"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Specialty: Polish/Asian</a:t>
            </a:r>
          </a:p>
          <a:p>
            <a:pPr lvl="1"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Convenience: Spar, Centra, Circle K, Londis, Mace</a:t>
            </a:r>
          </a:p>
          <a:p>
            <a:pPr lvl="1"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Upmarket: Fallon &amp; Byrne, Donnybrook Fair, Dollard &amp; Co.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Clothes shopping</a:t>
            </a:r>
          </a:p>
          <a:p>
            <a:pPr lvl="1"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Henry Street, Grafton Street, Dundrum SC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Household &amp; Furnishings</a:t>
            </a:r>
          </a:p>
          <a:p>
            <a:pPr lvl="1"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IKEA, </a:t>
            </a:r>
            <a:r>
              <a:rPr lang="en-IE" sz="2400" err="1">
                <a:solidFill>
                  <a:schemeClr val="bg2">
                    <a:lumMod val="50000"/>
                  </a:schemeClr>
                </a:solidFill>
              </a:rPr>
              <a:t>Penneys</a:t>
            </a: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, Dunnes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FAA4FC-1887-47AF-800C-632D5B2EFB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1" r="7722" b="-1"/>
          <a:stretch/>
        </p:blipFill>
        <p:spPr>
          <a:xfrm>
            <a:off x="7847717" y="15"/>
            <a:ext cx="13423961" cy="10286985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92301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04DFA1-36ED-490E-A0C5-4BD4A698F3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66" r="18297" b="-1"/>
          <a:stretch/>
        </p:blipFill>
        <p:spPr>
          <a:xfrm>
            <a:off x="5307644" y="0"/>
            <a:ext cx="13423961" cy="10286985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6" name="Freeform: Shape 10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683510" cy="10287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669794" cy="10287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26E4CB-D433-4838-AA4C-70C67E9CD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41" y="1741932"/>
            <a:ext cx="5455326" cy="1688592"/>
          </a:xfrm>
        </p:spPr>
        <p:txBody>
          <a:bodyPr anchor="b">
            <a:noAutofit/>
          </a:bodyPr>
          <a:lstStyle/>
          <a:p>
            <a:r>
              <a:rPr lang="en-IE" sz="5100" b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Eating Out, Delivery &amp; Takeaways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3839" y="908685"/>
            <a:ext cx="109728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366" y="3665220"/>
            <a:ext cx="500634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941C4-CE03-4634-B1A6-09451484F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40" y="3430524"/>
            <a:ext cx="5455325" cy="5591175"/>
          </a:xfrm>
          <a:solidFill>
            <a:schemeClr val="bg1"/>
          </a:solidFill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endParaRPr lang="en-IE" sz="240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Student discounts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Dublin restaurant scene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Deliveroo, </a:t>
            </a:r>
            <a:r>
              <a:rPr lang="en-IE" sz="2400" err="1">
                <a:solidFill>
                  <a:schemeClr val="bg2">
                    <a:lumMod val="50000"/>
                  </a:schemeClr>
                </a:solidFill>
              </a:rPr>
              <a:t>JustEat</a:t>
            </a: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IE" sz="2400" err="1">
                <a:solidFill>
                  <a:schemeClr val="bg2">
                    <a:lumMod val="50000"/>
                  </a:schemeClr>
                </a:solidFill>
              </a:rPr>
              <a:t>UberEats</a:t>
            </a:r>
            <a:endParaRPr lang="en-IE" sz="240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Grocery delivery: </a:t>
            </a:r>
            <a:r>
              <a:rPr lang="en-IE" sz="2400" err="1">
                <a:solidFill>
                  <a:schemeClr val="bg2">
                    <a:lumMod val="50000"/>
                  </a:schemeClr>
                </a:solidFill>
              </a:rPr>
              <a:t>buymie</a:t>
            </a: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IE" sz="2400" err="1">
                <a:solidFill>
                  <a:schemeClr val="bg2">
                    <a:lumMod val="50000"/>
                  </a:schemeClr>
                </a:solidFill>
              </a:rPr>
              <a:t>shuppa</a:t>
            </a: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, supermarkets</a:t>
            </a:r>
          </a:p>
        </p:txBody>
      </p:sp>
    </p:spTree>
    <p:extLst>
      <p:ext uri="{BB962C8B-B14F-4D97-AF65-F5344CB8AC3E}">
        <p14:creationId xmlns:p14="http://schemas.microsoft.com/office/powerpoint/2010/main" val="33665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8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14A42A-E110-4C3F-A64C-EF6E4BF3E1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52" r="1" b="1"/>
          <a:stretch/>
        </p:blipFill>
        <p:spPr>
          <a:xfrm>
            <a:off x="4864043" y="15"/>
            <a:ext cx="13423961" cy="10286985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0" name="Freeform: Shape 10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683510" cy="10287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2" name="Freeform: Shape 12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669794" cy="10287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EFAF74-AF67-48D9-96B4-1E16AA0A8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41" y="1741932"/>
            <a:ext cx="5157216" cy="1688592"/>
          </a:xfrm>
        </p:spPr>
        <p:txBody>
          <a:bodyPr anchor="b">
            <a:normAutofit/>
          </a:bodyPr>
          <a:lstStyle/>
          <a:p>
            <a:r>
              <a:rPr lang="en-IE" sz="5100" b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Things to do – Going Out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3839" y="908685"/>
            <a:ext cx="109728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366" y="3665220"/>
            <a:ext cx="500634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A2B5A-9BDA-454D-855D-4D0643268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41" y="4077081"/>
            <a:ext cx="5158359" cy="4810887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Pub culture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Opening hours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Rounds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Not drinking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Getting home</a:t>
            </a:r>
          </a:p>
          <a:p>
            <a:pPr>
              <a:lnSpc>
                <a:spcPct val="150000"/>
              </a:lnSpc>
            </a:pPr>
            <a:endParaRPr lang="en-IE" sz="240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SU, Societies, Clubs, The Pav</a:t>
            </a:r>
          </a:p>
        </p:txBody>
      </p:sp>
    </p:spTree>
    <p:extLst>
      <p:ext uri="{BB962C8B-B14F-4D97-AF65-F5344CB8AC3E}">
        <p14:creationId xmlns:p14="http://schemas.microsoft.com/office/powerpoint/2010/main" val="1286889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8E4C8C-EDB1-4440-BB1C-73B2610DC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166609"/>
            <a:ext cx="5128485" cy="2118179"/>
          </a:xfrm>
        </p:spPr>
        <p:txBody>
          <a:bodyPr>
            <a:normAutofit/>
          </a:bodyPr>
          <a:lstStyle/>
          <a:p>
            <a:r>
              <a:rPr lang="en-IE" sz="5100" b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Things to do  - Culture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B50E95-0FA0-4E7E-AAAC-0CE7FEA2CB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14" b="28363"/>
          <a:stretch/>
        </p:blipFill>
        <p:spPr>
          <a:xfrm>
            <a:off x="30" y="15"/>
            <a:ext cx="18287970" cy="683763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91958" y="8202309"/>
            <a:ext cx="2057400" cy="27432"/>
          </a:xfrm>
          <a:custGeom>
            <a:avLst/>
            <a:gdLst>
              <a:gd name="csX0" fmla="*/ 0 w 2057400"/>
              <a:gd name="csY0" fmla="*/ 0 h 27432"/>
              <a:gd name="csX1" fmla="*/ 685800 w 2057400"/>
              <a:gd name="csY1" fmla="*/ 0 h 27432"/>
              <a:gd name="csX2" fmla="*/ 1309878 w 2057400"/>
              <a:gd name="csY2" fmla="*/ 0 h 27432"/>
              <a:gd name="csX3" fmla="*/ 2057400 w 2057400"/>
              <a:gd name="csY3" fmla="*/ 0 h 27432"/>
              <a:gd name="csX4" fmla="*/ 2057400 w 2057400"/>
              <a:gd name="csY4" fmla="*/ 27432 h 27432"/>
              <a:gd name="csX5" fmla="*/ 1330452 w 2057400"/>
              <a:gd name="csY5" fmla="*/ 27432 h 27432"/>
              <a:gd name="csX6" fmla="*/ 685800 w 2057400"/>
              <a:gd name="csY6" fmla="*/ 27432 h 27432"/>
              <a:gd name="csX7" fmla="*/ 0 w 2057400"/>
              <a:gd name="csY7" fmla="*/ 27432 h 27432"/>
              <a:gd name="csX8" fmla="*/ 0 w 2057400"/>
              <a:gd name="csY8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57400" h="27432" fill="none" extrusionOk="0">
                <a:moveTo>
                  <a:pt x="0" y="0"/>
                </a:moveTo>
                <a:cubicBezTo>
                  <a:pt x="302803" y="-32679"/>
                  <a:pt x="450041" y="32706"/>
                  <a:pt x="685800" y="0"/>
                </a:cubicBezTo>
                <a:cubicBezTo>
                  <a:pt x="921559" y="-32706"/>
                  <a:pt x="1009847" y="29047"/>
                  <a:pt x="1309878" y="0"/>
                </a:cubicBezTo>
                <a:cubicBezTo>
                  <a:pt x="1609909" y="-29047"/>
                  <a:pt x="1809302" y="29901"/>
                  <a:pt x="2057400" y="0"/>
                </a:cubicBezTo>
                <a:cubicBezTo>
                  <a:pt x="2056280" y="10493"/>
                  <a:pt x="2057243" y="20203"/>
                  <a:pt x="2057400" y="27432"/>
                </a:cubicBezTo>
                <a:cubicBezTo>
                  <a:pt x="1773018" y="-8870"/>
                  <a:pt x="1583133" y="36663"/>
                  <a:pt x="1330452" y="27432"/>
                </a:cubicBezTo>
                <a:cubicBezTo>
                  <a:pt x="1077771" y="18201"/>
                  <a:pt x="835436" y="58848"/>
                  <a:pt x="685800" y="27432"/>
                </a:cubicBezTo>
                <a:cubicBezTo>
                  <a:pt x="536164" y="-3984"/>
                  <a:pt x="241183" y="24057"/>
                  <a:pt x="0" y="27432"/>
                </a:cubicBezTo>
                <a:cubicBezTo>
                  <a:pt x="-47" y="18228"/>
                  <a:pt x="-305" y="9449"/>
                  <a:pt x="0" y="0"/>
                </a:cubicBezTo>
                <a:close/>
              </a:path>
              <a:path w="2057400" h="27432" stroke="0" extrusionOk="0">
                <a:moveTo>
                  <a:pt x="0" y="0"/>
                </a:moveTo>
                <a:cubicBezTo>
                  <a:pt x="303435" y="-7297"/>
                  <a:pt x="415843" y="-14809"/>
                  <a:pt x="624078" y="0"/>
                </a:cubicBezTo>
                <a:cubicBezTo>
                  <a:pt x="832313" y="14809"/>
                  <a:pt x="1133755" y="24795"/>
                  <a:pt x="1289304" y="0"/>
                </a:cubicBezTo>
                <a:cubicBezTo>
                  <a:pt x="1444853" y="-24795"/>
                  <a:pt x="1722910" y="22004"/>
                  <a:pt x="2057400" y="0"/>
                </a:cubicBezTo>
                <a:cubicBezTo>
                  <a:pt x="2056965" y="10475"/>
                  <a:pt x="2058277" y="19313"/>
                  <a:pt x="2057400" y="27432"/>
                </a:cubicBezTo>
                <a:cubicBezTo>
                  <a:pt x="1751285" y="-1123"/>
                  <a:pt x="1645759" y="29270"/>
                  <a:pt x="1412748" y="27432"/>
                </a:cubicBezTo>
                <a:cubicBezTo>
                  <a:pt x="1179737" y="25594"/>
                  <a:pt x="962869" y="32322"/>
                  <a:pt x="685800" y="27432"/>
                </a:cubicBezTo>
                <a:cubicBezTo>
                  <a:pt x="408731" y="22542"/>
                  <a:pt x="220204" y="52941"/>
                  <a:pt x="0" y="27432"/>
                </a:cubicBezTo>
                <a:cubicBezTo>
                  <a:pt x="-933" y="21824"/>
                  <a:pt x="-517" y="1114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665D4-487E-424A-B2A1-DB34AF341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4656" y="7256051"/>
            <a:ext cx="2271860" cy="2612543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Museums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Parks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Theatre</a:t>
            </a:r>
          </a:p>
          <a:p>
            <a:pPr marL="0" indent="0">
              <a:buNone/>
            </a:pPr>
            <a:endParaRPr lang="en-IE" sz="24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89263D-29DB-4022-BD94-7E7C71967402}"/>
              </a:ext>
            </a:extLst>
          </p:cNvPr>
          <p:cNvSpPr txBox="1">
            <a:spLocks/>
          </p:cNvSpPr>
          <p:nvPr/>
        </p:nvSpPr>
        <p:spPr>
          <a:xfrm>
            <a:off x="10086515" y="7044064"/>
            <a:ext cx="2271860" cy="303651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1371600">
              <a:lnSpc>
                <a:spcPct val="150000"/>
              </a:lnSpc>
              <a:spcBef>
                <a:spcPts val="1500"/>
              </a:spcBef>
            </a:pPr>
            <a:r>
              <a:rPr lang="en-IE" sz="24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Live Music</a:t>
            </a:r>
          </a:p>
          <a:p>
            <a:pPr marL="342900" indent="-342900" defTabSz="1371600">
              <a:lnSpc>
                <a:spcPct val="150000"/>
              </a:lnSpc>
              <a:spcBef>
                <a:spcPts val="1500"/>
              </a:spcBef>
            </a:pPr>
            <a:r>
              <a:rPr lang="en-IE" sz="24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Cinemas</a:t>
            </a:r>
          </a:p>
          <a:p>
            <a:pPr marL="342900" indent="-342900" defTabSz="1371600">
              <a:lnSpc>
                <a:spcPct val="150000"/>
              </a:lnSpc>
              <a:spcBef>
                <a:spcPts val="1500"/>
              </a:spcBef>
            </a:pPr>
            <a:r>
              <a:rPr lang="en-IE" sz="24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Cafes</a:t>
            </a:r>
          </a:p>
          <a:p>
            <a:pPr marL="0" indent="0" defTabSz="1371600">
              <a:spcBef>
                <a:spcPts val="1500"/>
              </a:spcBef>
              <a:buNone/>
            </a:pPr>
            <a:endParaRPr lang="en-IE" sz="24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01912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1F8AE9-B360-44DF-AC6E-F004D70A5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166609"/>
            <a:ext cx="5128485" cy="2118179"/>
          </a:xfrm>
        </p:spPr>
        <p:txBody>
          <a:bodyPr>
            <a:normAutofit/>
          </a:bodyPr>
          <a:lstStyle/>
          <a:p>
            <a:r>
              <a:rPr lang="en-IE" sz="5100" b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55175F-E541-42DA-8D49-949509DB6E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766" b="16766"/>
          <a:stretch/>
        </p:blipFill>
        <p:spPr>
          <a:xfrm>
            <a:off x="30" y="15"/>
            <a:ext cx="18287970" cy="683763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91958" y="8202309"/>
            <a:ext cx="2057400" cy="27432"/>
          </a:xfrm>
          <a:custGeom>
            <a:avLst/>
            <a:gdLst>
              <a:gd name="csX0" fmla="*/ 0 w 2057400"/>
              <a:gd name="csY0" fmla="*/ 0 h 27432"/>
              <a:gd name="csX1" fmla="*/ 685800 w 2057400"/>
              <a:gd name="csY1" fmla="*/ 0 h 27432"/>
              <a:gd name="csX2" fmla="*/ 1309878 w 2057400"/>
              <a:gd name="csY2" fmla="*/ 0 h 27432"/>
              <a:gd name="csX3" fmla="*/ 2057400 w 2057400"/>
              <a:gd name="csY3" fmla="*/ 0 h 27432"/>
              <a:gd name="csX4" fmla="*/ 2057400 w 2057400"/>
              <a:gd name="csY4" fmla="*/ 27432 h 27432"/>
              <a:gd name="csX5" fmla="*/ 1330452 w 2057400"/>
              <a:gd name="csY5" fmla="*/ 27432 h 27432"/>
              <a:gd name="csX6" fmla="*/ 685800 w 2057400"/>
              <a:gd name="csY6" fmla="*/ 27432 h 27432"/>
              <a:gd name="csX7" fmla="*/ 0 w 2057400"/>
              <a:gd name="csY7" fmla="*/ 27432 h 27432"/>
              <a:gd name="csX8" fmla="*/ 0 w 2057400"/>
              <a:gd name="csY8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57400" h="27432" fill="none" extrusionOk="0">
                <a:moveTo>
                  <a:pt x="0" y="0"/>
                </a:moveTo>
                <a:cubicBezTo>
                  <a:pt x="302803" y="-32679"/>
                  <a:pt x="450041" y="32706"/>
                  <a:pt x="685800" y="0"/>
                </a:cubicBezTo>
                <a:cubicBezTo>
                  <a:pt x="921559" y="-32706"/>
                  <a:pt x="1009847" y="29047"/>
                  <a:pt x="1309878" y="0"/>
                </a:cubicBezTo>
                <a:cubicBezTo>
                  <a:pt x="1609909" y="-29047"/>
                  <a:pt x="1809302" y="29901"/>
                  <a:pt x="2057400" y="0"/>
                </a:cubicBezTo>
                <a:cubicBezTo>
                  <a:pt x="2056280" y="10493"/>
                  <a:pt x="2057243" y="20203"/>
                  <a:pt x="2057400" y="27432"/>
                </a:cubicBezTo>
                <a:cubicBezTo>
                  <a:pt x="1773018" y="-8870"/>
                  <a:pt x="1583133" y="36663"/>
                  <a:pt x="1330452" y="27432"/>
                </a:cubicBezTo>
                <a:cubicBezTo>
                  <a:pt x="1077771" y="18201"/>
                  <a:pt x="835436" y="58848"/>
                  <a:pt x="685800" y="27432"/>
                </a:cubicBezTo>
                <a:cubicBezTo>
                  <a:pt x="536164" y="-3984"/>
                  <a:pt x="241183" y="24057"/>
                  <a:pt x="0" y="27432"/>
                </a:cubicBezTo>
                <a:cubicBezTo>
                  <a:pt x="-47" y="18228"/>
                  <a:pt x="-305" y="9449"/>
                  <a:pt x="0" y="0"/>
                </a:cubicBezTo>
                <a:close/>
              </a:path>
              <a:path w="2057400" h="27432" stroke="0" extrusionOk="0">
                <a:moveTo>
                  <a:pt x="0" y="0"/>
                </a:moveTo>
                <a:cubicBezTo>
                  <a:pt x="303435" y="-7297"/>
                  <a:pt x="415843" y="-14809"/>
                  <a:pt x="624078" y="0"/>
                </a:cubicBezTo>
                <a:cubicBezTo>
                  <a:pt x="832313" y="14809"/>
                  <a:pt x="1133755" y="24795"/>
                  <a:pt x="1289304" y="0"/>
                </a:cubicBezTo>
                <a:cubicBezTo>
                  <a:pt x="1444853" y="-24795"/>
                  <a:pt x="1722910" y="22004"/>
                  <a:pt x="2057400" y="0"/>
                </a:cubicBezTo>
                <a:cubicBezTo>
                  <a:pt x="2056965" y="10475"/>
                  <a:pt x="2058277" y="19313"/>
                  <a:pt x="2057400" y="27432"/>
                </a:cubicBezTo>
                <a:cubicBezTo>
                  <a:pt x="1751285" y="-1123"/>
                  <a:pt x="1645759" y="29270"/>
                  <a:pt x="1412748" y="27432"/>
                </a:cubicBezTo>
                <a:cubicBezTo>
                  <a:pt x="1179737" y="25594"/>
                  <a:pt x="962869" y="32322"/>
                  <a:pt x="685800" y="27432"/>
                </a:cubicBezTo>
                <a:cubicBezTo>
                  <a:pt x="408731" y="22542"/>
                  <a:pt x="220204" y="52941"/>
                  <a:pt x="0" y="27432"/>
                </a:cubicBezTo>
                <a:cubicBezTo>
                  <a:pt x="-933" y="21824"/>
                  <a:pt x="-517" y="1114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3EC8-1BE5-4931-9D9D-E2EF5A616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2710" y="6900550"/>
            <a:ext cx="3590391" cy="3323546"/>
          </a:xfrm>
        </p:spPr>
        <p:txBody>
          <a:bodyPr anchor="ctr">
            <a:normAutofit/>
          </a:bodyPr>
          <a:lstStyle/>
          <a:p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Bus Eireann</a:t>
            </a:r>
          </a:p>
          <a:p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Irish Rail</a:t>
            </a:r>
          </a:p>
          <a:p>
            <a:pPr>
              <a:lnSpc>
                <a:spcPct val="150000"/>
              </a:lnSpc>
            </a:pPr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Car rental</a:t>
            </a:r>
          </a:p>
          <a:p>
            <a:r>
              <a:rPr lang="en-IE" sz="2400">
                <a:solidFill>
                  <a:schemeClr val="bg2">
                    <a:lumMod val="50000"/>
                  </a:schemeClr>
                </a:solidFill>
              </a:rPr>
              <a:t>Student discounts</a:t>
            </a:r>
          </a:p>
          <a:p>
            <a:endParaRPr lang="en-IE" sz="9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92CD4E-477A-416F-B272-549712546158}"/>
              </a:ext>
            </a:extLst>
          </p:cNvPr>
          <p:cNvSpPr txBox="1"/>
          <p:nvPr/>
        </p:nvSpPr>
        <p:spPr>
          <a:xfrm>
            <a:off x="11017388" y="7354112"/>
            <a:ext cx="9146136" cy="1697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indent="-428625" defTabSz="1371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Ryanair</a:t>
            </a:r>
          </a:p>
          <a:p>
            <a:pPr marL="428625" indent="-428625" defTabSz="1371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Aer Lingus</a:t>
            </a:r>
          </a:p>
          <a:p>
            <a:pPr marL="428625" indent="-428625" defTabSz="1371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Visas</a:t>
            </a:r>
          </a:p>
        </p:txBody>
      </p:sp>
    </p:spTree>
    <p:extLst>
      <p:ext uri="{BB962C8B-B14F-4D97-AF65-F5344CB8AC3E}">
        <p14:creationId xmlns:p14="http://schemas.microsoft.com/office/powerpoint/2010/main" val="838897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3EAF38DC-B069-4F74-89ED-92C7579C3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B60DCD-8D83-4E07-A021-1309E6793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711" r="14711"/>
          <a:stretch/>
        </p:blipFill>
        <p:spPr>
          <a:xfrm>
            <a:off x="7809167" y="0"/>
            <a:ext cx="10963467" cy="10286985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8" name="Freeform: Shape 10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4002" cy="10287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9" name="Freeform: Shape 12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30286" cy="10287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B00C13-7408-4EAC-9D38-1E3B472C8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23" y="792190"/>
            <a:ext cx="7488936" cy="1760642"/>
          </a:xfrm>
        </p:spPr>
        <p:txBody>
          <a:bodyPr anchor="b">
            <a:normAutofit/>
          </a:bodyPr>
          <a:lstStyle/>
          <a:p>
            <a:r>
              <a:rPr lang="en-IE" sz="5100" b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Travel Around Ireland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0CBFF4-EA32-4FE2-BA6B-8F3A6E6ED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3839" y="380709"/>
            <a:ext cx="109728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654" y="3277593"/>
            <a:ext cx="747522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60B1F-4F7D-4DE0-8E33-29E5B4CAE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134" y="2919971"/>
            <a:ext cx="7878260" cy="6288257"/>
          </a:xfrm>
          <a:solidFill>
            <a:schemeClr val="bg1"/>
          </a:solidFill>
        </p:spPr>
        <p:txBody>
          <a:bodyPr anchor="t">
            <a:normAutofit fontScale="92500" lnSpcReduction="10000"/>
          </a:bodyPr>
          <a:lstStyle/>
          <a:p>
            <a:r>
              <a:rPr lang="en-IE" sz="2400"/>
              <a:t>Nights out in Galway City</a:t>
            </a:r>
          </a:p>
          <a:p>
            <a:r>
              <a:rPr lang="en-IE" sz="2400"/>
              <a:t>Surfing in Sligo and Donegal</a:t>
            </a:r>
          </a:p>
          <a:p>
            <a:r>
              <a:rPr lang="en-IE" sz="2400"/>
              <a:t>The Wild Atlantic Way</a:t>
            </a:r>
          </a:p>
          <a:p>
            <a:r>
              <a:rPr lang="en-IE" sz="2400"/>
              <a:t>Cross the </a:t>
            </a:r>
            <a:r>
              <a:rPr lang="en-IE" sz="2400" err="1"/>
              <a:t>Carrickarede</a:t>
            </a:r>
            <a:r>
              <a:rPr lang="en-IE" sz="2400"/>
              <a:t> rope bridge and visit the Giant’s Causeway in Antrim</a:t>
            </a:r>
          </a:p>
          <a:p>
            <a:r>
              <a:rPr lang="en-IE" sz="2400"/>
              <a:t>Walking in Wicklow</a:t>
            </a:r>
          </a:p>
          <a:p>
            <a:r>
              <a:rPr lang="en-IE" sz="2400"/>
              <a:t>The Cliffs of Moher and the Burren in Clare</a:t>
            </a:r>
          </a:p>
          <a:p>
            <a:r>
              <a:rPr lang="en-IE" sz="2400"/>
              <a:t>The Lakes of Killarney and the Ring of Kerry</a:t>
            </a:r>
          </a:p>
          <a:p>
            <a:r>
              <a:rPr lang="en-IE" sz="2400"/>
              <a:t>Newgrange in County Meath</a:t>
            </a:r>
          </a:p>
          <a:p>
            <a:r>
              <a:rPr lang="en-IE" sz="2400"/>
              <a:t>Johnny Foxes in the Dublin Mountains</a:t>
            </a:r>
          </a:p>
          <a:p>
            <a:r>
              <a:rPr lang="en-IE" sz="2400"/>
              <a:t>The murals in Belfast</a:t>
            </a:r>
          </a:p>
          <a:p>
            <a:r>
              <a:rPr lang="en-IE" sz="2400"/>
              <a:t>The Blarney Stone &amp; </a:t>
            </a:r>
            <a:r>
              <a:rPr lang="en-IE" sz="2400" err="1"/>
              <a:t>Fota</a:t>
            </a:r>
            <a:r>
              <a:rPr lang="en-IE" sz="2400"/>
              <a:t> Wildlife Park in Cork</a:t>
            </a:r>
          </a:p>
          <a:p>
            <a:r>
              <a:rPr lang="en-IE" sz="2400"/>
              <a:t>The National Stud and the Japanese Gardens (and Kildare Village outlet mall) in Kildare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01F4BE-9011-4955-9B70-2173FCC0482C}"/>
              </a:ext>
            </a:extLst>
          </p:cNvPr>
          <p:cNvSpPr txBox="1"/>
          <p:nvPr/>
        </p:nvSpPr>
        <p:spPr>
          <a:xfrm>
            <a:off x="7809167" y="10286985"/>
            <a:ext cx="1096346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IE" sz="1350">
                <a:solidFill>
                  <a:prstClr val="black"/>
                </a:solidFill>
                <a:latin typeface="Calibri" panose="020F0502020204030204"/>
                <a:hlinkClick r:id="rId3" tooltip="https://www.waterwind.it/new/en/windsurfing/spots/spots-reviews/265-world-other-countries/1334-windsurfing,-travel-ideas-ireland,-west-coast-tour.html"/>
              </a:rPr>
              <a:t>This Photo</a:t>
            </a:r>
            <a:r>
              <a:rPr lang="en-IE" sz="1350">
                <a:solidFill>
                  <a:prstClr val="black"/>
                </a:solidFill>
                <a:latin typeface="Calibri" panose="020F0502020204030204"/>
              </a:rPr>
              <a:t> by Unknown Author is licensed under </a:t>
            </a:r>
            <a:r>
              <a:rPr lang="en-IE" sz="1350">
                <a:solidFill>
                  <a:prstClr val="black"/>
                </a:solidFill>
                <a:latin typeface="Calibri" panose="020F0502020204030204"/>
                <a:hlinkClick r:id="rId4" tooltip="https://creativecommons.org/licenses/by-nc-sa/3.0/"/>
              </a:rPr>
              <a:t>CC BY-SA-NC</a:t>
            </a:r>
            <a:endParaRPr lang="en-IE" sz="135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74174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BBD58A-EC31-1887-8D4C-980FEFF49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47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EDECD-9619-C3E0-42F0-9B4AAAC4F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25FD10-3B63-50E3-5120-B75FD146C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482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D5236-AE65-39B8-8767-0F6B7EB47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9082AE-6C76-6CE5-6C3D-03F8E6D55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99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1DFE7-C9DE-3A7F-D987-38E58AA11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BE0B75-91E8-E0C5-B179-323611799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13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4EFC7-A9FD-FA19-B360-4F79382CE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6C03BC-DB53-62F0-E00A-08625C947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8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C1CEF-5348-0DDE-2322-709B46069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093A3D-2702-E9DD-99A9-4A6E9FE7A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2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F718F-A20F-E73D-DF00-06749806E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015B03-AD88-4E34-A674-0CCE84B02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26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61E66-E769-B371-2B9E-74D6977BE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9875D5-EB5C-D399-E258-27CB57F04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51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D8272-307D-9CBF-4901-4A714DFCC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AE0B75-F2DD-E002-D904-7A900556B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33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5B191-FF09-E5B4-3885-E69589A63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D7C372-4B18-B39F-9D57-B77E57EFF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356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190F3-ECEC-12C0-9BD1-CCDC26C5F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5A1C8A-C75D-4E72-ED02-3CF10C071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90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23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1_Office Theme</vt:lpstr>
      <vt:lpstr>Living in Dublin</vt:lpstr>
      <vt:lpstr>Dublin City</vt:lpstr>
      <vt:lpstr>Safety</vt:lpstr>
      <vt:lpstr>Medical</vt:lpstr>
      <vt:lpstr>Getting Around</vt:lpstr>
      <vt:lpstr>Renting</vt:lpstr>
      <vt:lpstr>Shopping</vt:lpstr>
      <vt:lpstr>Eating Out, Delivery &amp; Takeaways</vt:lpstr>
      <vt:lpstr>Things to do – Going Out</vt:lpstr>
      <vt:lpstr>Things to do  - Culture</vt:lpstr>
      <vt:lpstr>Travel</vt:lpstr>
      <vt:lpstr>Travel Around Ireland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Dating in Dublin</dc:title>
  <dc:creator>Eimear Rouine</dc:creator>
  <cp:revision>1</cp:revision>
  <dcterms:created xsi:type="dcterms:W3CDTF">2006-08-16T00:00:00Z</dcterms:created>
  <dcterms:modified xsi:type="dcterms:W3CDTF">2026-09-10T13:57:31Z</dcterms:modified>
  <dc:identifier>DAHUf2kbzZI</dc:identifier>
</cp:coreProperties>
</file>